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oboto"/>
      <p:regular r:id="rId32"/>
      <p:bold r:id="rId33"/>
      <p:italic r:id="rId34"/>
      <p:boldItalic r:id="rId35"/>
    </p:embeddedFont>
    <p:embeddedFont>
      <p:font typeface="Merriweather"/>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73E1B55-DFCE-4331-B7A5-FABDFB0DD293}">
  <a:tblStyle styleId="{673E1B55-DFCE-4331-B7A5-FABDFB0DD293}" styleName="Table_0">
    <a:wholeTbl>
      <a:tcTxStyle>
        <a:font>
          <a:latin typeface="Arial"/>
          <a:ea typeface="Arial"/>
          <a:cs typeface="Arial"/>
        </a:font>
        <a:srgbClr val="000000"/>
      </a:tcTxStyle>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37" Type="http://schemas.openxmlformats.org/officeDocument/2006/relationships/font" Target="fonts/Merriweather-bold.fntdata"/><Relationship Id="rId14" Type="http://schemas.openxmlformats.org/officeDocument/2006/relationships/slide" Target="slides/slide9.xml"/><Relationship Id="rId36" Type="http://schemas.openxmlformats.org/officeDocument/2006/relationships/font" Target="fonts/Merriweather-regular.fntdata"/><Relationship Id="rId17" Type="http://schemas.openxmlformats.org/officeDocument/2006/relationships/slide" Target="slides/slide12.xml"/><Relationship Id="rId39" Type="http://schemas.openxmlformats.org/officeDocument/2006/relationships/font" Target="fonts/Merriweather-boldItalic.fntdata"/><Relationship Id="rId16" Type="http://schemas.openxmlformats.org/officeDocument/2006/relationships/slide" Target="slides/slide11.xml"/><Relationship Id="rId38" Type="http://schemas.openxmlformats.org/officeDocument/2006/relationships/font" Target="fonts/Merriweather-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Shape 6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2" name="Shape 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Hello I am Elizabeth Brooks…. Today we are presenting ModEDI….. This software architecture may be used to test evolutionary-developmental and quantitative genetic hypotheses.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phenotype surface </a:t>
            </a:r>
            <a:r>
              <a:rPr lang="en"/>
              <a:t>is constructed by plotting the value of a phenotype against the values of underlying genetic and environmental factors that interact in its development. (a) A nonlinear phenotype landscape representing a trait, /, as a function of two underlying genetic factors. The cloud of points on the surface represents a population, each point corresponding to an individual.</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(b) G-matrix models consider a tangent plane and treat the population as a multivariate normal distribution.</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G-Matrix model for Daphnia describes the development of physical traits independently, related only through the fitness surface. </a:t>
            </a:r>
            <a:r>
              <a:rPr lang="en"/>
              <a:t>A key insight, that developmental processes structure the geometry of the G-matrix, promises to transform our understanding of evolutionary patterns.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Shape 1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6" name="Shape 1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(a) A nonlinear phenotype landscape representing a trait, /, as a function of two underlying genetic factors. The cloud of points on the surface represents a population, each point corresponding to an individual.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Here is an example of the phenotype surface for Daphnia, as described by this linear function for the production of melanin with respect to these underlying genetic factors.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2" name="Shape 2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object-oriented software architecture of ModEDI describes the evolution of physical traits of Daphnia by describing a blueprint for objects of individual daphnia, where the states represent the phenotypic traits Melanin and DVM, and the behaviours of the Daphnia object describe the development of these states.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Shape 2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8" name="Shape 2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Evolutionary trajectories of physical traits are projected by the Classic model by first retrieving the input initial values stored in the Species Characteristics interface, and qualified by the probability distribution selected by the user. The fitness surface is described by the Mean Fitness class by simulating populations of individual Daphnia with the Individual Fitness class, following the distribution specified by the user and described by the Surface Distribution interface.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Quantitative genetics is the study of complex biological traits, or traits controlled by more than one gene. A primary goal of quantitative genetics studies is the development of computational models for predicting the evolution of such traits in response to selection.</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The Tanning model, however, projects the evolution of physical traits by drawing from the phenotype surface calculated by the Mean Melanin class. The phenotype surface is described by the function for melanin production in the Individual Melanin class, with the user specified distribution described by the Surface Distribution interface.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Values for UVB dose at the water surface and attenuation coefficient were obtained from Sequoia National Park in the Sierra Nevada Range. Values specific to </a:t>
            </a:r>
            <a:r>
              <a:rPr i="1" lang="en"/>
              <a:t>Daphnia</a:t>
            </a:r>
            <a:r>
              <a:rPr lang="en"/>
              <a:t> were obtained from </a:t>
            </a:r>
            <a:r>
              <a:rPr lang="en"/>
              <a:t>empirical</a:t>
            </a:r>
            <a:r>
              <a:rPr lang="en"/>
              <a:t> studies. Starting trait values match mean values from populations that have not been subject to fish predation. Fitness optima were estimated from mean trait values in populations that have been subject to selection by human-introduced fish predators for approximately 100 years. Variances of the fitness surface and heritability were chosen to represent plausible values.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Values for UVB dose at the water surface and attenuation coefficient were obtained from Sequoia National Park in the Sierra Nevada Range. Values specific to </a:t>
            </a:r>
            <a:r>
              <a:rPr i="1" lang="en"/>
              <a:t>Daphnia</a:t>
            </a:r>
            <a:r>
              <a:rPr lang="en"/>
              <a:t> were obtained from empirical studies. Starting trait values match mean values from populations that have not been subject to fish predation. Fitness optima were estimated from mean trait values in populations that have been subject to selection by human-introduced fish predators for approximately 100 years. Variances of the fitness surface and heritability were chosen to represent plausible values.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Values for UVB dose at the water surface and attenuation coefficient were obtained from Sequoia National Park in the Sierra Nevada Range. Values specific to </a:t>
            </a:r>
            <a:r>
              <a:rPr i="1" lang="en"/>
              <a:t>Daphnia</a:t>
            </a:r>
            <a:r>
              <a:rPr lang="en"/>
              <a:t> were obtained from empirical studies. Starting trait values match mean values from populations that have not been subject to fish predation. Fitness optima were estimated from mean trait values in populations that have been subject to selection by human-introduced fish predators for approximately 100 years. Variances of the fitness surface and heritability were chosen to represent plausible values.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Shape 2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1" name="Shape 2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Shape 2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7" name="Shape 2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Shape 3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3" name="Shape 3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We would like to thank...</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To investigate these complex genetic dynamics, we have developed models of quantitative trait evolution for Daphnia melanica. Daphnia are a freshwater microcrustacean, commonly found in high alpine lakes of the Sierra Nevada.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In these lakes, Daphnia will swim near the water’s surface, </a:t>
            </a:r>
            <a:r>
              <a:rPr lang="en"/>
              <a:t>receiving</a:t>
            </a:r>
            <a:r>
              <a:rPr lang="en"/>
              <a:t> a high amount of UV radiation and be dark in pigmentation.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When fish predators are introduced into one of these lakes, usually for sport fishing, the Daphnia will migrate lower in the water column to avoid them. By being lower in the water column, the Daphnia </a:t>
            </a:r>
            <a:r>
              <a:rPr lang="en"/>
              <a:t>receive</a:t>
            </a:r>
            <a:r>
              <a:rPr lang="en"/>
              <a:t> less UV radiation and are lighter in pigmentation.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Quantitative genetic models recognize that two elements are needed to predict the evolution of traits due to selection: the strength and direction of selection, and the availability of heritable genetic variation. The strength and direction of selection is captured by the individual fitness surface, which describes the expected reproductive success of an individual as a function of its trait values.</a:t>
            </a:r>
          </a:p>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dk1"/>
        </a:solidFill>
      </p:bgPr>
    </p:bg>
    <p:spTree>
      <p:nvGrpSpPr>
        <p:cNvPr id="9" name="Shape 9"/>
        <p:cNvGrpSpPr/>
        <p:nvPr/>
      </p:nvGrpSpPr>
      <p:grpSpPr>
        <a:xfrm>
          <a:off x="0" y="0"/>
          <a:ext cx="0" cy="0"/>
          <a:chOff x="0" y="0"/>
          <a:chExt cx="0" cy="0"/>
        </a:xfrm>
      </p:grpSpPr>
      <p:sp>
        <p:nvSpPr>
          <p:cNvPr id="10" name="Shape 10"/>
          <p:cNvSpPr/>
          <p:nvPr/>
        </p:nvSpPr>
        <p:spPr>
          <a:xfrm>
            <a:off x="-125" y="0"/>
            <a:ext cx="9144250" cy="4398100"/>
          </a:xfrm>
          <a:custGeom>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Shape 11"/>
          <p:cNvSpPr txBox="1"/>
          <p:nvPr>
            <p:ph type="ctrTitle"/>
          </p:nvPr>
        </p:nvSpPr>
        <p:spPr>
          <a:xfrm>
            <a:off x="311700" y="539725"/>
            <a:ext cx="8520600" cy="1282500"/>
          </a:xfrm>
          <a:prstGeom prst="rect">
            <a:avLst/>
          </a:prstGeom>
        </p:spPr>
        <p:txBody>
          <a:bodyPr anchorCtr="0" anchor="t" bIns="91425" lIns="91425" rIns="91425" wrap="square" tIns="91425"/>
          <a:lstStyle>
            <a:lvl1pPr lvl="0">
              <a:spcBef>
                <a:spcPts val="0"/>
              </a:spcBef>
              <a:buSzPct val="100000"/>
              <a:defRPr sz="3600"/>
            </a:lvl1pPr>
            <a:lvl2pPr lvl="1">
              <a:spcBef>
                <a:spcPts val="0"/>
              </a:spcBef>
              <a:buSzPct val="100000"/>
              <a:defRPr sz="3600"/>
            </a:lvl2pPr>
            <a:lvl3pPr lvl="2">
              <a:spcBef>
                <a:spcPts val="0"/>
              </a:spcBef>
              <a:buSzPct val="100000"/>
              <a:defRPr sz="3600"/>
            </a:lvl3pPr>
            <a:lvl4pPr lvl="3">
              <a:spcBef>
                <a:spcPts val="0"/>
              </a:spcBef>
              <a:buSzPct val="100000"/>
              <a:defRPr sz="3600"/>
            </a:lvl4pPr>
            <a:lvl5pPr lvl="4">
              <a:spcBef>
                <a:spcPts val="0"/>
              </a:spcBef>
              <a:buSzPct val="100000"/>
              <a:defRPr sz="3600"/>
            </a:lvl5pPr>
            <a:lvl6pPr lvl="5">
              <a:spcBef>
                <a:spcPts val="0"/>
              </a:spcBef>
              <a:buSzPct val="100000"/>
              <a:defRPr sz="3600"/>
            </a:lvl6pPr>
            <a:lvl7pPr lvl="6">
              <a:spcBef>
                <a:spcPts val="0"/>
              </a:spcBef>
              <a:buSzPct val="100000"/>
              <a:defRPr sz="3600"/>
            </a:lvl7pPr>
            <a:lvl8pPr lvl="7">
              <a:spcBef>
                <a:spcPts val="0"/>
              </a:spcBef>
              <a:buSzPct val="100000"/>
              <a:defRPr sz="3600"/>
            </a:lvl8pPr>
            <a:lvl9pPr lvl="8">
              <a:spcBef>
                <a:spcPts val="0"/>
              </a:spcBef>
              <a:buSzPct val="100000"/>
              <a:defRPr sz="3600"/>
            </a:lvl9pPr>
          </a:lstStyle>
          <a:p/>
        </p:txBody>
      </p:sp>
      <p:sp>
        <p:nvSpPr>
          <p:cNvPr id="12" name="Shape 12"/>
          <p:cNvSpPr txBox="1"/>
          <p:nvPr>
            <p:ph idx="1" type="subTitle"/>
          </p:nvPr>
        </p:nvSpPr>
        <p:spPr>
          <a:xfrm>
            <a:off x="311700" y="1878560"/>
            <a:ext cx="4242600" cy="738300"/>
          </a:xfrm>
          <a:prstGeom prst="rect">
            <a:avLst/>
          </a:prstGeom>
        </p:spPr>
        <p:txBody>
          <a:bodyPr anchorCtr="0" anchor="t" bIns="91425" lIns="91425" rIns="91425" wrap="square" tIns="91425"/>
          <a:lstStyle>
            <a:lvl1pPr lvl="0">
              <a:lnSpc>
                <a:spcPct val="100000"/>
              </a:lnSpc>
              <a:spcBef>
                <a:spcPts val="0"/>
              </a:spcBef>
              <a:spcAft>
                <a:spcPts val="0"/>
              </a:spcAft>
              <a:buClr>
                <a:schemeClr val="lt2"/>
              </a:buClr>
              <a:buSzPct val="100000"/>
              <a:buNone/>
              <a:defRPr sz="1600">
                <a:solidFill>
                  <a:schemeClr val="lt2"/>
                </a:solidFill>
              </a:defRPr>
            </a:lvl1pPr>
            <a:lvl2pPr lvl="1">
              <a:lnSpc>
                <a:spcPct val="100000"/>
              </a:lnSpc>
              <a:spcBef>
                <a:spcPts val="0"/>
              </a:spcBef>
              <a:spcAft>
                <a:spcPts val="0"/>
              </a:spcAft>
              <a:buClr>
                <a:schemeClr val="lt2"/>
              </a:buClr>
              <a:buSzPct val="100000"/>
              <a:buNone/>
              <a:defRPr sz="1600">
                <a:solidFill>
                  <a:schemeClr val="lt2"/>
                </a:solidFill>
              </a:defRPr>
            </a:lvl2pPr>
            <a:lvl3pPr lvl="2">
              <a:lnSpc>
                <a:spcPct val="100000"/>
              </a:lnSpc>
              <a:spcBef>
                <a:spcPts val="0"/>
              </a:spcBef>
              <a:spcAft>
                <a:spcPts val="0"/>
              </a:spcAft>
              <a:buClr>
                <a:schemeClr val="lt2"/>
              </a:buClr>
              <a:buSzPct val="100000"/>
              <a:buNone/>
              <a:defRPr sz="1600">
                <a:solidFill>
                  <a:schemeClr val="lt2"/>
                </a:solidFill>
              </a:defRPr>
            </a:lvl3pPr>
            <a:lvl4pPr lvl="3">
              <a:lnSpc>
                <a:spcPct val="100000"/>
              </a:lnSpc>
              <a:spcBef>
                <a:spcPts val="0"/>
              </a:spcBef>
              <a:spcAft>
                <a:spcPts val="0"/>
              </a:spcAft>
              <a:buClr>
                <a:schemeClr val="lt2"/>
              </a:buClr>
              <a:buSzPct val="100000"/>
              <a:buNone/>
              <a:defRPr sz="1600">
                <a:solidFill>
                  <a:schemeClr val="lt2"/>
                </a:solidFill>
              </a:defRPr>
            </a:lvl4pPr>
            <a:lvl5pPr lvl="4">
              <a:lnSpc>
                <a:spcPct val="100000"/>
              </a:lnSpc>
              <a:spcBef>
                <a:spcPts val="0"/>
              </a:spcBef>
              <a:spcAft>
                <a:spcPts val="0"/>
              </a:spcAft>
              <a:buClr>
                <a:schemeClr val="lt2"/>
              </a:buClr>
              <a:buSzPct val="100000"/>
              <a:buNone/>
              <a:defRPr sz="1600">
                <a:solidFill>
                  <a:schemeClr val="lt2"/>
                </a:solidFill>
              </a:defRPr>
            </a:lvl5pPr>
            <a:lvl6pPr lvl="5">
              <a:lnSpc>
                <a:spcPct val="100000"/>
              </a:lnSpc>
              <a:spcBef>
                <a:spcPts val="0"/>
              </a:spcBef>
              <a:spcAft>
                <a:spcPts val="0"/>
              </a:spcAft>
              <a:buClr>
                <a:schemeClr val="lt2"/>
              </a:buClr>
              <a:buSzPct val="100000"/>
              <a:buNone/>
              <a:defRPr sz="1600">
                <a:solidFill>
                  <a:schemeClr val="lt2"/>
                </a:solidFill>
              </a:defRPr>
            </a:lvl6pPr>
            <a:lvl7pPr lvl="6">
              <a:lnSpc>
                <a:spcPct val="100000"/>
              </a:lnSpc>
              <a:spcBef>
                <a:spcPts val="0"/>
              </a:spcBef>
              <a:spcAft>
                <a:spcPts val="0"/>
              </a:spcAft>
              <a:buClr>
                <a:schemeClr val="lt2"/>
              </a:buClr>
              <a:buSzPct val="100000"/>
              <a:buNone/>
              <a:defRPr sz="1600">
                <a:solidFill>
                  <a:schemeClr val="lt2"/>
                </a:solidFill>
              </a:defRPr>
            </a:lvl7pPr>
            <a:lvl8pPr lvl="7">
              <a:lnSpc>
                <a:spcPct val="100000"/>
              </a:lnSpc>
              <a:spcBef>
                <a:spcPts val="0"/>
              </a:spcBef>
              <a:spcAft>
                <a:spcPts val="0"/>
              </a:spcAft>
              <a:buClr>
                <a:schemeClr val="lt2"/>
              </a:buClr>
              <a:buSzPct val="100000"/>
              <a:buNone/>
              <a:defRPr sz="1600">
                <a:solidFill>
                  <a:schemeClr val="lt2"/>
                </a:solidFill>
              </a:defRPr>
            </a:lvl8pPr>
            <a:lvl9pPr lvl="8">
              <a:lnSpc>
                <a:spcPct val="100000"/>
              </a:lnSpc>
              <a:spcBef>
                <a:spcPts val="0"/>
              </a:spcBef>
              <a:spcAft>
                <a:spcPts val="0"/>
              </a:spcAft>
              <a:buClr>
                <a:schemeClr val="lt2"/>
              </a:buClr>
              <a:buSzPct val="100000"/>
              <a:buNone/>
              <a:defRPr sz="1600">
                <a:solidFill>
                  <a:schemeClr val="lt2"/>
                </a:solidFill>
              </a:defRPr>
            </a:lvl9pPr>
          </a:lstStyle>
          <a:p/>
        </p:txBody>
      </p:sp>
      <p:sp>
        <p:nvSpPr>
          <p:cNvPr id="13" name="Shape 1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bg>
      <p:bgPr>
        <a:solidFill>
          <a:schemeClr val="dk1"/>
        </a:solidFill>
      </p:bgPr>
    </p:bg>
    <p:spTree>
      <p:nvGrpSpPr>
        <p:cNvPr id="54" name="Shape 54"/>
        <p:cNvGrpSpPr/>
        <p:nvPr/>
      </p:nvGrpSpPr>
      <p:grpSpPr>
        <a:xfrm>
          <a:off x="0" y="0"/>
          <a:ext cx="0" cy="0"/>
          <a:chOff x="0" y="0"/>
          <a:chExt cx="0" cy="0"/>
        </a:xfrm>
      </p:grpSpPr>
      <p:sp>
        <p:nvSpPr>
          <p:cNvPr id="55" name="Shape 55"/>
          <p:cNvSpPr txBox="1"/>
          <p:nvPr>
            <p:ph type="title"/>
          </p:nvPr>
        </p:nvSpPr>
        <p:spPr>
          <a:xfrm>
            <a:off x="311750" y="831175"/>
            <a:ext cx="5334900" cy="1244700"/>
          </a:xfrm>
          <a:prstGeom prst="rect">
            <a:avLst/>
          </a:prstGeom>
        </p:spPr>
        <p:txBody>
          <a:bodyPr anchorCtr="0" anchor="b" bIns="91425" lIns="91425" rIns="91425" wrap="square" tIns="91425"/>
          <a:lstStyle>
            <a:lvl1pPr lvl="0">
              <a:spcBef>
                <a:spcPts val="0"/>
              </a:spcBef>
              <a:buClr>
                <a:schemeClr val="lt1"/>
              </a:buClr>
              <a:buSzPct val="100000"/>
              <a:defRPr sz="10000">
                <a:solidFill>
                  <a:schemeClr val="lt1"/>
                </a:solidFill>
              </a:defRPr>
            </a:lvl1pPr>
            <a:lvl2pPr lvl="1">
              <a:spcBef>
                <a:spcPts val="0"/>
              </a:spcBef>
              <a:buClr>
                <a:schemeClr val="lt1"/>
              </a:buClr>
              <a:buSzPct val="100000"/>
              <a:defRPr sz="10000">
                <a:solidFill>
                  <a:schemeClr val="lt1"/>
                </a:solidFill>
              </a:defRPr>
            </a:lvl2pPr>
            <a:lvl3pPr lvl="2">
              <a:spcBef>
                <a:spcPts val="0"/>
              </a:spcBef>
              <a:buClr>
                <a:schemeClr val="lt1"/>
              </a:buClr>
              <a:buSzPct val="100000"/>
              <a:defRPr sz="10000">
                <a:solidFill>
                  <a:schemeClr val="lt1"/>
                </a:solidFill>
              </a:defRPr>
            </a:lvl3pPr>
            <a:lvl4pPr lvl="3">
              <a:spcBef>
                <a:spcPts val="0"/>
              </a:spcBef>
              <a:buClr>
                <a:schemeClr val="lt1"/>
              </a:buClr>
              <a:buSzPct val="100000"/>
              <a:defRPr sz="10000">
                <a:solidFill>
                  <a:schemeClr val="lt1"/>
                </a:solidFill>
              </a:defRPr>
            </a:lvl4pPr>
            <a:lvl5pPr lvl="4">
              <a:spcBef>
                <a:spcPts val="0"/>
              </a:spcBef>
              <a:buClr>
                <a:schemeClr val="lt1"/>
              </a:buClr>
              <a:buSzPct val="100000"/>
              <a:defRPr sz="10000">
                <a:solidFill>
                  <a:schemeClr val="lt1"/>
                </a:solidFill>
              </a:defRPr>
            </a:lvl5pPr>
            <a:lvl6pPr lvl="5">
              <a:spcBef>
                <a:spcPts val="0"/>
              </a:spcBef>
              <a:buClr>
                <a:schemeClr val="lt1"/>
              </a:buClr>
              <a:buSzPct val="100000"/>
              <a:defRPr sz="10000">
                <a:solidFill>
                  <a:schemeClr val="lt1"/>
                </a:solidFill>
              </a:defRPr>
            </a:lvl6pPr>
            <a:lvl7pPr lvl="6">
              <a:spcBef>
                <a:spcPts val="0"/>
              </a:spcBef>
              <a:buClr>
                <a:schemeClr val="lt1"/>
              </a:buClr>
              <a:buSzPct val="100000"/>
              <a:defRPr sz="10000">
                <a:solidFill>
                  <a:schemeClr val="lt1"/>
                </a:solidFill>
              </a:defRPr>
            </a:lvl7pPr>
            <a:lvl8pPr lvl="7">
              <a:spcBef>
                <a:spcPts val="0"/>
              </a:spcBef>
              <a:buClr>
                <a:schemeClr val="lt1"/>
              </a:buClr>
              <a:buSzPct val="100000"/>
              <a:defRPr sz="10000">
                <a:solidFill>
                  <a:schemeClr val="lt1"/>
                </a:solidFill>
              </a:defRPr>
            </a:lvl8pPr>
            <a:lvl9pPr lvl="8">
              <a:spcBef>
                <a:spcPts val="0"/>
              </a:spcBef>
              <a:buClr>
                <a:schemeClr val="lt1"/>
              </a:buClr>
              <a:buSzPct val="100000"/>
              <a:defRPr sz="10000">
                <a:solidFill>
                  <a:schemeClr val="lt1"/>
                </a:solidFill>
              </a:defRPr>
            </a:lvl9pPr>
          </a:lstStyle>
          <a:p/>
        </p:txBody>
      </p:sp>
      <p:sp>
        <p:nvSpPr>
          <p:cNvPr id="56" name="Shape 56"/>
          <p:cNvSpPr txBox="1"/>
          <p:nvPr>
            <p:ph idx="1" type="body"/>
          </p:nvPr>
        </p:nvSpPr>
        <p:spPr>
          <a:xfrm>
            <a:off x="311700" y="2121425"/>
            <a:ext cx="5334900" cy="942600"/>
          </a:xfrm>
          <a:prstGeom prst="rect">
            <a:avLst/>
          </a:prstGeom>
        </p:spPr>
        <p:txBody>
          <a:bodyPr anchorCtr="0" anchor="t" bIns="91425" lIns="91425" rIns="91425" wrap="square" tIns="91425"/>
          <a:lstStyle>
            <a:lvl1pPr lvl="0">
              <a:spcBef>
                <a:spcPts val="0"/>
              </a:spcBef>
              <a:buClr>
                <a:schemeClr val="accent2"/>
              </a:buClr>
              <a:defRPr>
                <a:solidFill>
                  <a:schemeClr val="accent2"/>
                </a:solidFill>
              </a:defRPr>
            </a:lvl1pPr>
            <a:lvl2pPr lvl="1">
              <a:spcBef>
                <a:spcPts val="0"/>
              </a:spcBef>
              <a:buClr>
                <a:schemeClr val="accent2"/>
              </a:buClr>
              <a:defRPr>
                <a:solidFill>
                  <a:schemeClr val="accent2"/>
                </a:solidFill>
              </a:defRPr>
            </a:lvl2pPr>
            <a:lvl3pPr lvl="2">
              <a:spcBef>
                <a:spcPts val="0"/>
              </a:spcBef>
              <a:buClr>
                <a:schemeClr val="accent2"/>
              </a:buClr>
              <a:defRPr>
                <a:solidFill>
                  <a:schemeClr val="accent2"/>
                </a:solidFill>
              </a:defRPr>
            </a:lvl3pPr>
            <a:lvl4pPr lvl="3">
              <a:spcBef>
                <a:spcPts val="0"/>
              </a:spcBef>
              <a:buClr>
                <a:schemeClr val="accent2"/>
              </a:buClr>
              <a:defRPr>
                <a:solidFill>
                  <a:schemeClr val="accent2"/>
                </a:solidFill>
              </a:defRPr>
            </a:lvl4pPr>
            <a:lvl5pPr lvl="4">
              <a:spcBef>
                <a:spcPts val="0"/>
              </a:spcBef>
              <a:buClr>
                <a:schemeClr val="accent2"/>
              </a:buClr>
              <a:defRPr>
                <a:solidFill>
                  <a:schemeClr val="accent2"/>
                </a:solidFill>
              </a:defRPr>
            </a:lvl5pPr>
            <a:lvl6pPr lvl="5">
              <a:spcBef>
                <a:spcPts val="0"/>
              </a:spcBef>
              <a:buClr>
                <a:schemeClr val="accent2"/>
              </a:buClr>
              <a:defRPr>
                <a:solidFill>
                  <a:schemeClr val="accent2"/>
                </a:solidFill>
              </a:defRPr>
            </a:lvl6pPr>
            <a:lvl7pPr lvl="6">
              <a:spcBef>
                <a:spcPts val="0"/>
              </a:spcBef>
              <a:buClr>
                <a:schemeClr val="accent2"/>
              </a:buClr>
              <a:defRPr>
                <a:solidFill>
                  <a:schemeClr val="accent2"/>
                </a:solidFill>
              </a:defRPr>
            </a:lvl7pPr>
            <a:lvl8pPr lvl="7">
              <a:spcBef>
                <a:spcPts val="0"/>
              </a:spcBef>
              <a:buClr>
                <a:schemeClr val="accent2"/>
              </a:buClr>
              <a:defRPr>
                <a:solidFill>
                  <a:schemeClr val="accent2"/>
                </a:solidFill>
              </a:defRPr>
            </a:lvl8pPr>
            <a:lvl9pPr lvl="8">
              <a:spcBef>
                <a:spcPts val="0"/>
              </a:spcBef>
              <a:buClr>
                <a:schemeClr val="accent2"/>
              </a:buClr>
              <a:defRPr>
                <a:solidFill>
                  <a:schemeClr val="accent2"/>
                </a:solidFill>
              </a:defRPr>
            </a:lvl9pPr>
          </a:lstStyle>
          <a:p/>
        </p:txBody>
      </p:sp>
      <p:sp>
        <p:nvSpPr>
          <p:cNvPr id="57" name="Shape 5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8" name="Shape 58"/>
        <p:cNvGrpSpPr/>
        <p:nvPr/>
      </p:nvGrpSpPr>
      <p:grpSpPr>
        <a:xfrm>
          <a:off x="0" y="0"/>
          <a:ext cx="0" cy="0"/>
          <a:chOff x="0" y="0"/>
          <a:chExt cx="0" cy="0"/>
        </a:xfrm>
      </p:grpSpPr>
      <p:sp>
        <p:nvSpPr>
          <p:cNvPr id="59" name="Shape 5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accent3"/>
        </a:solidFill>
      </p:bgPr>
    </p:bg>
    <p:spTree>
      <p:nvGrpSpPr>
        <p:cNvPr id="14" name="Shape 14"/>
        <p:cNvGrpSpPr/>
        <p:nvPr/>
      </p:nvGrpSpPr>
      <p:grpSpPr>
        <a:xfrm>
          <a:off x="0" y="0"/>
          <a:ext cx="0" cy="0"/>
          <a:chOff x="0" y="0"/>
          <a:chExt cx="0" cy="0"/>
        </a:xfrm>
      </p:grpSpPr>
      <p:sp>
        <p:nvSpPr>
          <p:cNvPr id="15" name="Shape 15"/>
          <p:cNvSpPr/>
          <p:nvPr/>
        </p:nvSpPr>
        <p:spPr>
          <a:xfrm>
            <a:off x="0" y="48099"/>
            <a:ext cx="9144250" cy="4398100"/>
          </a:xfrm>
          <a:custGeom>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Shape 16"/>
          <p:cNvSpPr/>
          <p:nvPr/>
        </p:nvSpPr>
        <p:spPr>
          <a:xfrm>
            <a:off x="0" y="0"/>
            <a:ext cx="9144250" cy="4398100"/>
          </a:xfrm>
          <a:custGeom>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Shape 17"/>
          <p:cNvSpPr txBox="1"/>
          <p:nvPr>
            <p:ph type="title"/>
          </p:nvPr>
        </p:nvSpPr>
        <p:spPr>
          <a:xfrm>
            <a:off x="311700" y="539725"/>
            <a:ext cx="8520600" cy="1282500"/>
          </a:xfrm>
          <a:prstGeom prst="rect">
            <a:avLst/>
          </a:prstGeom>
        </p:spPr>
        <p:txBody>
          <a:bodyPr anchorCtr="0" anchor="t" bIns="91425" lIns="91425" rIns="91425" wrap="square" tIns="91425"/>
          <a:lstStyle>
            <a:lvl1pPr lvl="0">
              <a:spcBef>
                <a:spcPts val="0"/>
              </a:spcBef>
              <a:buSzPct val="100000"/>
              <a:defRPr sz="3600"/>
            </a:lvl1pPr>
            <a:lvl2pPr lvl="1">
              <a:spcBef>
                <a:spcPts val="0"/>
              </a:spcBef>
              <a:buSzPct val="100000"/>
              <a:defRPr sz="3600"/>
            </a:lvl2pPr>
            <a:lvl3pPr lvl="2">
              <a:spcBef>
                <a:spcPts val="0"/>
              </a:spcBef>
              <a:buSzPct val="100000"/>
              <a:defRPr sz="3600"/>
            </a:lvl3pPr>
            <a:lvl4pPr lvl="3">
              <a:spcBef>
                <a:spcPts val="0"/>
              </a:spcBef>
              <a:buSzPct val="100000"/>
              <a:defRPr sz="3600"/>
            </a:lvl4pPr>
            <a:lvl5pPr lvl="4">
              <a:spcBef>
                <a:spcPts val="0"/>
              </a:spcBef>
              <a:buSzPct val="100000"/>
              <a:defRPr sz="3600"/>
            </a:lvl5pPr>
            <a:lvl6pPr lvl="5">
              <a:spcBef>
                <a:spcPts val="0"/>
              </a:spcBef>
              <a:buSzPct val="100000"/>
              <a:defRPr sz="3600"/>
            </a:lvl6pPr>
            <a:lvl7pPr lvl="6">
              <a:spcBef>
                <a:spcPts val="0"/>
              </a:spcBef>
              <a:buSzPct val="100000"/>
              <a:defRPr sz="3600"/>
            </a:lvl7pPr>
            <a:lvl8pPr lvl="7">
              <a:spcBef>
                <a:spcPts val="0"/>
              </a:spcBef>
              <a:buSzPct val="100000"/>
              <a:defRPr sz="3600"/>
            </a:lvl8pPr>
            <a:lvl9pPr lvl="8">
              <a:spcBef>
                <a:spcPts val="0"/>
              </a:spcBef>
              <a:buSzPct val="100000"/>
              <a:defRPr sz="36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accen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9" name="Shape 19"/>
        <p:cNvGrpSpPr/>
        <p:nvPr/>
      </p:nvGrpSpPr>
      <p:grpSpPr>
        <a:xfrm>
          <a:off x="0" y="0"/>
          <a:ext cx="0" cy="0"/>
          <a:chOff x="0" y="0"/>
          <a:chExt cx="0" cy="0"/>
        </a:xfrm>
      </p:grpSpPr>
      <p:sp>
        <p:nvSpPr>
          <p:cNvPr id="20" name="Shape 20"/>
          <p:cNvSpPr/>
          <p:nvPr/>
        </p:nvSpPr>
        <p:spPr>
          <a:xfrm>
            <a:off x="0" y="0"/>
            <a:ext cx="4314000" cy="5143500"/>
          </a:xfrm>
          <a:prstGeom prst="rect">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21" name="Shape 21"/>
          <p:cNvSpPr/>
          <p:nvPr/>
        </p:nvSpPr>
        <p:spPr>
          <a:xfrm>
            <a:off x="0" y="44125"/>
            <a:ext cx="4313625" cy="4399375"/>
          </a:xfrm>
          <a:custGeom>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Shape 22"/>
          <p:cNvSpPr/>
          <p:nvPr/>
        </p:nvSpPr>
        <p:spPr>
          <a:xfrm>
            <a:off x="-125" y="0"/>
            <a:ext cx="4316900" cy="4395600"/>
          </a:xfrm>
          <a:custGeom>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Shape 23"/>
          <p:cNvSpPr txBox="1"/>
          <p:nvPr>
            <p:ph type="title"/>
          </p:nvPr>
        </p:nvSpPr>
        <p:spPr>
          <a:xfrm>
            <a:off x="311725" y="500925"/>
            <a:ext cx="3706500" cy="2508900"/>
          </a:xfrm>
          <a:prstGeom prst="rect">
            <a:avLst/>
          </a:prstGeom>
        </p:spPr>
        <p:txBody>
          <a:bodyPr anchorCtr="0" anchor="t" bIns="91425" lIns="91425" rIns="91425" wrap="square"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24" name="Shape 24"/>
          <p:cNvSpPr txBox="1"/>
          <p:nvPr>
            <p:ph idx="1" type="body"/>
          </p:nvPr>
        </p:nvSpPr>
        <p:spPr>
          <a:xfrm>
            <a:off x="4644675" y="500925"/>
            <a:ext cx="4166400" cy="40986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5" name="Shape 2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6" name="Shape 26"/>
        <p:cNvGrpSpPr/>
        <p:nvPr/>
      </p:nvGrpSpPr>
      <p:grpSpPr>
        <a:xfrm>
          <a:off x="0" y="0"/>
          <a:ext cx="0" cy="0"/>
          <a:chOff x="0" y="0"/>
          <a:chExt cx="0" cy="0"/>
        </a:xfrm>
      </p:grpSpPr>
      <p:sp>
        <p:nvSpPr>
          <p:cNvPr id="27" name="Shape 27"/>
          <p:cNvSpPr/>
          <p:nvPr/>
        </p:nvSpPr>
        <p:spPr>
          <a:xfrm>
            <a:off x="0" y="0"/>
            <a:ext cx="9144000" cy="1277100"/>
          </a:xfrm>
          <a:prstGeom prst="rect">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28" name="Shape 28"/>
          <p:cNvSpPr txBox="1"/>
          <p:nvPr>
            <p:ph type="title"/>
          </p:nvPr>
        </p:nvSpPr>
        <p:spPr>
          <a:xfrm>
            <a:off x="311725" y="500925"/>
            <a:ext cx="8520600" cy="623700"/>
          </a:xfrm>
          <a:prstGeom prst="rect">
            <a:avLst/>
          </a:prstGeom>
        </p:spPr>
        <p:txBody>
          <a:bodyPr anchorCtr="0" anchor="t" bIns="91425" lIns="91425" rIns="91425" wrap="square"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29" name="Shape 29"/>
          <p:cNvSpPr txBox="1"/>
          <p:nvPr>
            <p:ph idx="1" type="body"/>
          </p:nvPr>
        </p:nvSpPr>
        <p:spPr>
          <a:xfrm>
            <a:off x="311700" y="1505700"/>
            <a:ext cx="3999900" cy="30762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0" name="Shape 30"/>
          <p:cNvSpPr txBox="1"/>
          <p:nvPr>
            <p:ph idx="2" type="body"/>
          </p:nvPr>
        </p:nvSpPr>
        <p:spPr>
          <a:xfrm>
            <a:off x="4832400" y="1505700"/>
            <a:ext cx="3999900" cy="30762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32" name="Shape 32"/>
        <p:cNvGrpSpPr/>
        <p:nvPr/>
      </p:nvGrpSpPr>
      <p:grpSpPr>
        <a:xfrm>
          <a:off x="0" y="0"/>
          <a:ext cx="0" cy="0"/>
          <a:chOff x="0" y="0"/>
          <a:chExt cx="0" cy="0"/>
        </a:xfrm>
      </p:grpSpPr>
      <p:sp>
        <p:nvSpPr>
          <p:cNvPr id="33" name="Shape 33"/>
          <p:cNvSpPr/>
          <p:nvPr/>
        </p:nvSpPr>
        <p:spPr>
          <a:xfrm>
            <a:off x="0" y="0"/>
            <a:ext cx="9144000" cy="1277100"/>
          </a:xfrm>
          <a:prstGeom prst="rect">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34" name="Shape 34"/>
          <p:cNvSpPr txBox="1"/>
          <p:nvPr>
            <p:ph type="title"/>
          </p:nvPr>
        </p:nvSpPr>
        <p:spPr>
          <a:xfrm>
            <a:off x="311725" y="500925"/>
            <a:ext cx="8520600" cy="623700"/>
          </a:xfrm>
          <a:prstGeom prst="rect">
            <a:avLst/>
          </a:prstGeom>
        </p:spPr>
        <p:txBody>
          <a:bodyPr anchorCtr="0" anchor="t" bIns="91425" lIns="91425" rIns="91425" wrap="square"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35" name="Shape 3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6" name="Shape 36"/>
        <p:cNvGrpSpPr/>
        <p:nvPr/>
      </p:nvGrpSpPr>
      <p:grpSpPr>
        <a:xfrm>
          <a:off x="0" y="0"/>
          <a:ext cx="0" cy="0"/>
          <a:chOff x="0" y="0"/>
          <a:chExt cx="0" cy="0"/>
        </a:xfrm>
      </p:grpSpPr>
      <p:sp>
        <p:nvSpPr>
          <p:cNvPr id="37" name="Shape 37"/>
          <p:cNvSpPr/>
          <p:nvPr/>
        </p:nvSpPr>
        <p:spPr>
          <a:xfrm>
            <a:off x="0" y="0"/>
            <a:ext cx="3764400" cy="5143500"/>
          </a:xfrm>
          <a:prstGeom prst="rect">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38" name="Shape 38"/>
          <p:cNvSpPr txBox="1"/>
          <p:nvPr>
            <p:ph type="title"/>
          </p:nvPr>
        </p:nvSpPr>
        <p:spPr>
          <a:xfrm>
            <a:off x="311725" y="500925"/>
            <a:ext cx="3127500" cy="1829100"/>
          </a:xfrm>
          <a:prstGeom prst="rect">
            <a:avLst/>
          </a:prstGeom>
        </p:spPr>
        <p:txBody>
          <a:bodyPr anchorCtr="0" anchor="t" bIns="91425" lIns="91425" rIns="91425" wrap="square"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39" name="Shape 39"/>
          <p:cNvSpPr txBox="1"/>
          <p:nvPr>
            <p:ph idx="1" type="body"/>
          </p:nvPr>
        </p:nvSpPr>
        <p:spPr>
          <a:xfrm>
            <a:off x="311700" y="2390650"/>
            <a:ext cx="3127500" cy="2298000"/>
          </a:xfrm>
          <a:prstGeom prst="rect">
            <a:avLst/>
          </a:prstGeom>
        </p:spPr>
        <p:txBody>
          <a:bodyPr anchorCtr="0" anchor="t" bIns="91425" lIns="91425" rIns="91425" wrap="square" tIns="91425"/>
          <a:lstStyle>
            <a:lvl1pPr lvl="0">
              <a:spcBef>
                <a:spcPts val="0"/>
              </a:spcBef>
              <a:buClr>
                <a:schemeClr val="accent2"/>
              </a:buClr>
              <a:defRPr>
                <a:solidFill>
                  <a:schemeClr val="accent2"/>
                </a:solidFill>
              </a:defRPr>
            </a:lvl1pPr>
            <a:lvl2pPr lvl="1">
              <a:spcBef>
                <a:spcPts val="0"/>
              </a:spcBef>
              <a:buClr>
                <a:schemeClr val="accent2"/>
              </a:buClr>
              <a:defRPr>
                <a:solidFill>
                  <a:schemeClr val="accent2"/>
                </a:solidFill>
              </a:defRPr>
            </a:lvl2pPr>
            <a:lvl3pPr lvl="2">
              <a:spcBef>
                <a:spcPts val="0"/>
              </a:spcBef>
              <a:buClr>
                <a:schemeClr val="accent2"/>
              </a:buClr>
              <a:defRPr>
                <a:solidFill>
                  <a:schemeClr val="accent2"/>
                </a:solidFill>
              </a:defRPr>
            </a:lvl3pPr>
            <a:lvl4pPr lvl="3">
              <a:spcBef>
                <a:spcPts val="0"/>
              </a:spcBef>
              <a:buClr>
                <a:schemeClr val="accent2"/>
              </a:buClr>
              <a:defRPr>
                <a:solidFill>
                  <a:schemeClr val="accent2"/>
                </a:solidFill>
              </a:defRPr>
            </a:lvl4pPr>
            <a:lvl5pPr lvl="4">
              <a:spcBef>
                <a:spcPts val="0"/>
              </a:spcBef>
              <a:buClr>
                <a:schemeClr val="accent2"/>
              </a:buClr>
              <a:defRPr>
                <a:solidFill>
                  <a:schemeClr val="accent2"/>
                </a:solidFill>
              </a:defRPr>
            </a:lvl5pPr>
            <a:lvl6pPr lvl="5">
              <a:spcBef>
                <a:spcPts val="0"/>
              </a:spcBef>
              <a:buClr>
                <a:schemeClr val="accent2"/>
              </a:buClr>
              <a:defRPr>
                <a:solidFill>
                  <a:schemeClr val="accent2"/>
                </a:solidFill>
              </a:defRPr>
            </a:lvl6pPr>
            <a:lvl7pPr lvl="6">
              <a:spcBef>
                <a:spcPts val="0"/>
              </a:spcBef>
              <a:buClr>
                <a:schemeClr val="accent2"/>
              </a:buClr>
              <a:defRPr>
                <a:solidFill>
                  <a:schemeClr val="accent2"/>
                </a:solidFill>
              </a:defRPr>
            </a:lvl7pPr>
            <a:lvl8pPr lvl="7">
              <a:spcBef>
                <a:spcPts val="0"/>
              </a:spcBef>
              <a:buClr>
                <a:schemeClr val="accent2"/>
              </a:buClr>
              <a:defRPr>
                <a:solidFill>
                  <a:schemeClr val="accent2"/>
                </a:solidFill>
              </a:defRPr>
            </a:lvl8pPr>
            <a:lvl9pPr lvl="8">
              <a:spcBef>
                <a:spcPts val="0"/>
              </a:spcBef>
              <a:buClr>
                <a:schemeClr val="accent2"/>
              </a:buClr>
              <a:defRPr>
                <a:solidFill>
                  <a:schemeClr val="accent2"/>
                </a:solidFill>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accent3"/>
        </a:solidFill>
      </p:bgPr>
    </p:bg>
    <p:spTree>
      <p:nvGrpSpPr>
        <p:cNvPr id="41" name="Shape 41"/>
        <p:cNvGrpSpPr/>
        <p:nvPr/>
      </p:nvGrpSpPr>
      <p:grpSpPr>
        <a:xfrm>
          <a:off x="0" y="0"/>
          <a:ext cx="0" cy="0"/>
          <a:chOff x="0" y="0"/>
          <a:chExt cx="0" cy="0"/>
        </a:xfrm>
      </p:grpSpPr>
      <p:sp>
        <p:nvSpPr>
          <p:cNvPr id="42" name="Shape 42"/>
          <p:cNvSpPr txBox="1"/>
          <p:nvPr>
            <p:ph type="title"/>
          </p:nvPr>
        </p:nvSpPr>
        <p:spPr>
          <a:xfrm>
            <a:off x="311675" y="798600"/>
            <a:ext cx="6247800" cy="3546300"/>
          </a:xfrm>
          <a:prstGeom prst="rect">
            <a:avLst/>
          </a:prstGeom>
        </p:spPr>
        <p:txBody>
          <a:bodyPr anchorCtr="0" anchor="ctr" bIns="91425" lIns="91425" rIns="91425" wrap="square" tIns="91425"/>
          <a:lstStyle>
            <a:lvl1pPr lvl="0">
              <a:spcBef>
                <a:spcPts val="0"/>
              </a:spcBef>
              <a:buSzPct val="100000"/>
              <a:defRPr sz="3600"/>
            </a:lvl1pPr>
            <a:lvl2pPr lvl="1">
              <a:spcBef>
                <a:spcPts val="0"/>
              </a:spcBef>
              <a:buSzPct val="100000"/>
              <a:defRPr sz="3600"/>
            </a:lvl2pPr>
            <a:lvl3pPr lvl="2">
              <a:spcBef>
                <a:spcPts val="0"/>
              </a:spcBef>
              <a:buSzPct val="100000"/>
              <a:defRPr sz="3600"/>
            </a:lvl3pPr>
            <a:lvl4pPr lvl="3">
              <a:spcBef>
                <a:spcPts val="0"/>
              </a:spcBef>
              <a:buSzPct val="100000"/>
              <a:defRPr sz="3600"/>
            </a:lvl4pPr>
            <a:lvl5pPr lvl="4">
              <a:spcBef>
                <a:spcPts val="0"/>
              </a:spcBef>
              <a:buSzPct val="100000"/>
              <a:defRPr sz="3600"/>
            </a:lvl5pPr>
            <a:lvl6pPr lvl="5">
              <a:spcBef>
                <a:spcPts val="0"/>
              </a:spcBef>
              <a:buSzPct val="100000"/>
              <a:defRPr sz="3600"/>
            </a:lvl6pPr>
            <a:lvl7pPr lvl="6">
              <a:spcBef>
                <a:spcPts val="0"/>
              </a:spcBef>
              <a:buSzPct val="100000"/>
              <a:defRPr sz="3600"/>
            </a:lvl7pPr>
            <a:lvl8pPr lvl="7">
              <a:spcBef>
                <a:spcPts val="0"/>
              </a:spcBef>
              <a:buSzPct val="100000"/>
              <a:defRPr sz="3600"/>
            </a:lvl8pPr>
            <a:lvl9pPr lvl="8">
              <a:spcBef>
                <a:spcPts val="0"/>
              </a:spcBef>
              <a:buSzPct val="100000"/>
              <a:defRPr sz="3600"/>
            </a:lvl9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accen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44" name="Shape 44"/>
        <p:cNvGrpSpPr/>
        <p:nvPr/>
      </p:nvGrpSpPr>
      <p:grpSpPr>
        <a:xfrm>
          <a:off x="0" y="0"/>
          <a:ext cx="0" cy="0"/>
          <a:chOff x="0" y="0"/>
          <a:chExt cx="0" cy="0"/>
        </a:xfrm>
      </p:grpSpPr>
      <p:sp>
        <p:nvSpPr>
          <p:cNvPr id="45" name="Shape 45"/>
          <p:cNvSpPr/>
          <p:nvPr/>
        </p:nvSpPr>
        <p:spPr>
          <a:xfrm>
            <a:off x="0" y="0"/>
            <a:ext cx="4572000" cy="5143500"/>
          </a:xfrm>
          <a:prstGeom prst="rect">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46" name="Shape 46"/>
          <p:cNvSpPr txBox="1"/>
          <p:nvPr>
            <p:ph type="title"/>
          </p:nvPr>
        </p:nvSpPr>
        <p:spPr>
          <a:xfrm>
            <a:off x="311300" y="500925"/>
            <a:ext cx="3704400" cy="2049600"/>
          </a:xfrm>
          <a:prstGeom prst="rect">
            <a:avLst/>
          </a:prstGeom>
        </p:spPr>
        <p:txBody>
          <a:bodyPr anchorCtr="0" anchor="t" bIns="91425" lIns="91425" rIns="91425" wrap="square"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7" name="Shape 47"/>
          <p:cNvSpPr txBox="1"/>
          <p:nvPr>
            <p:ph idx="1" type="subTitle"/>
          </p:nvPr>
        </p:nvSpPr>
        <p:spPr>
          <a:xfrm>
            <a:off x="304800" y="2626725"/>
            <a:ext cx="3704400" cy="926700"/>
          </a:xfrm>
          <a:prstGeom prst="rect">
            <a:avLst/>
          </a:prstGeom>
        </p:spPr>
        <p:txBody>
          <a:bodyPr anchorCtr="0" anchor="t" bIns="91425" lIns="91425" rIns="91425" wrap="square" tIns="91425"/>
          <a:lstStyle>
            <a:lvl1pPr lvl="0">
              <a:lnSpc>
                <a:spcPct val="100000"/>
              </a:lnSpc>
              <a:spcBef>
                <a:spcPts val="0"/>
              </a:spcBef>
              <a:spcAft>
                <a:spcPts val="0"/>
              </a:spcAft>
              <a:buClr>
                <a:schemeClr val="accent2"/>
              </a:buClr>
              <a:buSzPct val="100000"/>
              <a:buNone/>
              <a:defRPr sz="1600">
                <a:solidFill>
                  <a:schemeClr val="accent2"/>
                </a:solidFill>
              </a:defRPr>
            </a:lvl1pPr>
            <a:lvl2pPr lvl="1">
              <a:lnSpc>
                <a:spcPct val="100000"/>
              </a:lnSpc>
              <a:spcBef>
                <a:spcPts val="0"/>
              </a:spcBef>
              <a:spcAft>
                <a:spcPts val="0"/>
              </a:spcAft>
              <a:buClr>
                <a:schemeClr val="accent2"/>
              </a:buClr>
              <a:buSzPct val="100000"/>
              <a:buNone/>
              <a:defRPr sz="1600">
                <a:solidFill>
                  <a:schemeClr val="accent2"/>
                </a:solidFill>
              </a:defRPr>
            </a:lvl2pPr>
            <a:lvl3pPr lvl="2">
              <a:lnSpc>
                <a:spcPct val="100000"/>
              </a:lnSpc>
              <a:spcBef>
                <a:spcPts val="0"/>
              </a:spcBef>
              <a:spcAft>
                <a:spcPts val="0"/>
              </a:spcAft>
              <a:buClr>
                <a:schemeClr val="accent2"/>
              </a:buClr>
              <a:buSzPct val="100000"/>
              <a:buNone/>
              <a:defRPr sz="1600">
                <a:solidFill>
                  <a:schemeClr val="accent2"/>
                </a:solidFill>
              </a:defRPr>
            </a:lvl3pPr>
            <a:lvl4pPr lvl="3">
              <a:lnSpc>
                <a:spcPct val="100000"/>
              </a:lnSpc>
              <a:spcBef>
                <a:spcPts val="0"/>
              </a:spcBef>
              <a:spcAft>
                <a:spcPts val="0"/>
              </a:spcAft>
              <a:buClr>
                <a:schemeClr val="accent2"/>
              </a:buClr>
              <a:buSzPct val="100000"/>
              <a:buNone/>
              <a:defRPr sz="1600">
                <a:solidFill>
                  <a:schemeClr val="accent2"/>
                </a:solidFill>
              </a:defRPr>
            </a:lvl4pPr>
            <a:lvl5pPr lvl="4">
              <a:lnSpc>
                <a:spcPct val="100000"/>
              </a:lnSpc>
              <a:spcBef>
                <a:spcPts val="0"/>
              </a:spcBef>
              <a:spcAft>
                <a:spcPts val="0"/>
              </a:spcAft>
              <a:buClr>
                <a:schemeClr val="accent2"/>
              </a:buClr>
              <a:buSzPct val="100000"/>
              <a:buNone/>
              <a:defRPr sz="1600">
                <a:solidFill>
                  <a:schemeClr val="accent2"/>
                </a:solidFill>
              </a:defRPr>
            </a:lvl5pPr>
            <a:lvl6pPr lvl="5">
              <a:lnSpc>
                <a:spcPct val="100000"/>
              </a:lnSpc>
              <a:spcBef>
                <a:spcPts val="0"/>
              </a:spcBef>
              <a:spcAft>
                <a:spcPts val="0"/>
              </a:spcAft>
              <a:buClr>
                <a:schemeClr val="accent2"/>
              </a:buClr>
              <a:buSzPct val="100000"/>
              <a:buNone/>
              <a:defRPr sz="1600">
                <a:solidFill>
                  <a:schemeClr val="accent2"/>
                </a:solidFill>
              </a:defRPr>
            </a:lvl6pPr>
            <a:lvl7pPr lvl="6">
              <a:lnSpc>
                <a:spcPct val="100000"/>
              </a:lnSpc>
              <a:spcBef>
                <a:spcPts val="0"/>
              </a:spcBef>
              <a:spcAft>
                <a:spcPts val="0"/>
              </a:spcAft>
              <a:buClr>
                <a:schemeClr val="accent2"/>
              </a:buClr>
              <a:buSzPct val="100000"/>
              <a:buNone/>
              <a:defRPr sz="1600">
                <a:solidFill>
                  <a:schemeClr val="accent2"/>
                </a:solidFill>
              </a:defRPr>
            </a:lvl7pPr>
            <a:lvl8pPr lvl="7">
              <a:lnSpc>
                <a:spcPct val="100000"/>
              </a:lnSpc>
              <a:spcBef>
                <a:spcPts val="0"/>
              </a:spcBef>
              <a:spcAft>
                <a:spcPts val="0"/>
              </a:spcAft>
              <a:buClr>
                <a:schemeClr val="accent2"/>
              </a:buClr>
              <a:buSzPct val="100000"/>
              <a:buNone/>
              <a:defRPr sz="1600">
                <a:solidFill>
                  <a:schemeClr val="accent2"/>
                </a:solidFill>
              </a:defRPr>
            </a:lvl8pPr>
            <a:lvl9pPr lvl="8">
              <a:lnSpc>
                <a:spcPct val="100000"/>
              </a:lnSpc>
              <a:spcBef>
                <a:spcPts val="0"/>
              </a:spcBef>
              <a:spcAft>
                <a:spcPts val="0"/>
              </a:spcAft>
              <a:buClr>
                <a:schemeClr val="accent2"/>
              </a:buClr>
              <a:buSzPct val="100000"/>
              <a:buNone/>
              <a:defRPr sz="1600">
                <a:solidFill>
                  <a:schemeClr val="accent2"/>
                </a:solidFill>
              </a:defRPr>
            </a:lvl9pPr>
          </a:lstStyle>
          <a:p/>
        </p:txBody>
      </p:sp>
      <p:sp>
        <p:nvSpPr>
          <p:cNvPr id="48" name="Shape 48"/>
          <p:cNvSpPr txBox="1"/>
          <p:nvPr>
            <p:ph idx="2" type="body"/>
          </p:nvPr>
        </p:nvSpPr>
        <p:spPr>
          <a:xfrm>
            <a:off x="4879025" y="500925"/>
            <a:ext cx="3954000" cy="41115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9" name="Shape 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50" name="Shape 50"/>
        <p:cNvGrpSpPr/>
        <p:nvPr/>
      </p:nvGrpSpPr>
      <p:grpSpPr>
        <a:xfrm>
          <a:off x="0" y="0"/>
          <a:ext cx="0" cy="0"/>
          <a:chOff x="0" y="0"/>
          <a:chExt cx="0" cy="0"/>
        </a:xfrm>
      </p:grpSpPr>
      <p:sp>
        <p:nvSpPr>
          <p:cNvPr id="51" name="Shape 51"/>
          <p:cNvSpPr/>
          <p:nvPr/>
        </p:nvSpPr>
        <p:spPr>
          <a:xfrm>
            <a:off x="0" y="4369000"/>
            <a:ext cx="9144000" cy="774300"/>
          </a:xfrm>
          <a:prstGeom prst="rect">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52" name="Shape 52"/>
          <p:cNvSpPr txBox="1"/>
          <p:nvPr>
            <p:ph idx="1" type="body"/>
          </p:nvPr>
        </p:nvSpPr>
        <p:spPr>
          <a:xfrm>
            <a:off x="311700" y="4521400"/>
            <a:ext cx="7979400" cy="460500"/>
          </a:xfrm>
          <a:prstGeom prst="rect">
            <a:avLst/>
          </a:prstGeom>
        </p:spPr>
        <p:txBody>
          <a:bodyPr anchorCtr="0" anchor="ctr" bIns="91425" lIns="91425" rIns="91425" wrap="square" tIns="91425"/>
          <a:lstStyle>
            <a:lvl1pPr lvl="0">
              <a:lnSpc>
                <a:spcPct val="100000"/>
              </a:lnSpc>
              <a:spcBef>
                <a:spcPts val="0"/>
              </a:spcBef>
              <a:spcAft>
                <a:spcPts val="0"/>
              </a:spcAft>
              <a:buClr>
                <a:schemeClr val="lt1"/>
              </a:buClr>
              <a:buFont typeface="Merriweather"/>
              <a:buNone/>
              <a:defRPr>
                <a:solidFill>
                  <a:schemeClr val="lt1"/>
                </a:solidFill>
                <a:latin typeface="Merriweather"/>
                <a:ea typeface="Merriweather"/>
                <a:cs typeface="Merriweather"/>
                <a:sym typeface="Merriweather"/>
              </a:defRPr>
            </a:lvl1pPr>
          </a:lstStyle>
          <a:p/>
        </p:txBody>
      </p:sp>
      <p:sp>
        <p:nvSpPr>
          <p:cNvPr id="53" name="Shape 5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1pPr>
            <a:lvl2pPr lvl="1">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2pPr>
            <a:lvl3pPr lvl="2">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3pPr>
            <a:lvl4pPr lvl="3">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4pPr>
            <a:lvl5pPr lvl="4">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5pPr>
            <a:lvl6pPr lvl="5">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6pPr>
            <a:lvl7pPr lvl="6">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7pPr>
            <a:lvl8pPr lvl="7">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8pPr>
            <a:lvl9pPr lvl="8">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dk2"/>
              </a:buClr>
              <a:buSzPct val="100000"/>
              <a:buFont typeface="Roboto"/>
              <a:buChar char="●"/>
              <a:defRPr sz="13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SzPct val="100000"/>
              <a:buFont typeface="Roboto"/>
              <a:buChar char="○"/>
              <a:defRPr sz="1100">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SzPct val="100000"/>
              <a:buFont typeface="Roboto"/>
              <a:buChar char="■"/>
              <a:defRPr sz="1100">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SzPct val="100000"/>
              <a:buFont typeface="Roboto"/>
              <a:buChar char="●"/>
              <a:defRPr sz="1100">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SzPct val="100000"/>
              <a:buFont typeface="Roboto"/>
              <a:buChar char="○"/>
              <a:defRPr sz="1100">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SzPct val="100000"/>
              <a:buFont typeface="Roboto"/>
              <a:buChar char="■"/>
              <a:defRPr sz="1100">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SzPct val="100000"/>
              <a:buFont typeface="Roboto"/>
              <a:buChar char="●"/>
              <a:defRPr sz="1100">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SzPct val="100000"/>
              <a:buFont typeface="Roboto"/>
              <a:buChar char="○"/>
              <a:defRPr sz="1100">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SzPct val="100000"/>
              <a:buFont typeface="Roboto"/>
              <a:buChar char="■"/>
              <a:defRPr sz="1100">
                <a:solidFill>
                  <a:schemeClr val="dk2"/>
                </a:solidFill>
                <a:latin typeface="Roboto"/>
                <a:ea typeface="Roboto"/>
                <a:cs typeface="Roboto"/>
                <a:sym typeface="Robo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dk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7.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6.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20.jp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3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 Id="rId3"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24.png"/><Relationship Id="rId4" Type="http://schemas.openxmlformats.org/officeDocument/2006/relationships/image" Target="../media/image2.jpg"/><Relationship Id="rId5" Type="http://schemas.openxmlformats.org/officeDocument/2006/relationships/image" Target="../media/image3.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0.png"/><Relationship Id="rId10" Type="http://schemas.openxmlformats.org/officeDocument/2006/relationships/image" Target="../media/image11.png"/><Relationship Id="rId9" Type="http://schemas.openxmlformats.org/officeDocument/2006/relationships/image" Target="../media/image12.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9.png"/><Relationship Id="rId8"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6.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Shape 64"/>
          <p:cNvSpPr txBox="1"/>
          <p:nvPr>
            <p:ph type="ctrTitle"/>
          </p:nvPr>
        </p:nvSpPr>
        <p:spPr>
          <a:xfrm>
            <a:off x="223025" y="299700"/>
            <a:ext cx="8746800" cy="3038700"/>
          </a:xfrm>
          <a:prstGeom prst="rect">
            <a:avLst/>
          </a:prstGeom>
        </p:spPr>
        <p:txBody>
          <a:bodyPr anchorCtr="0" anchor="t" bIns="91425" lIns="91425" rIns="91425" wrap="square" tIns="91425">
            <a:noAutofit/>
          </a:bodyPr>
          <a:lstStyle/>
          <a:p>
            <a:pPr lvl="0">
              <a:spcBef>
                <a:spcPts val="0"/>
              </a:spcBef>
              <a:buNone/>
            </a:pPr>
            <a:r>
              <a:rPr lang="en" sz="6000"/>
              <a:t>ModEDI</a:t>
            </a:r>
          </a:p>
          <a:p>
            <a:pPr lvl="0">
              <a:spcBef>
                <a:spcPts val="0"/>
              </a:spcBef>
              <a:buNone/>
            </a:pPr>
            <a:r>
              <a:rPr lang="en" sz="2600"/>
              <a:t>An Extendable Software Architecture for Examining the Effects of Developmental Interactions on Evolutionary Trajectories</a:t>
            </a:r>
          </a:p>
        </p:txBody>
      </p:sp>
      <p:sp>
        <p:nvSpPr>
          <p:cNvPr id="65" name="Shape 65"/>
          <p:cNvSpPr txBox="1"/>
          <p:nvPr>
            <p:ph idx="1" type="subTitle"/>
          </p:nvPr>
        </p:nvSpPr>
        <p:spPr>
          <a:xfrm>
            <a:off x="699600" y="4216650"/>
            <a:ext cx="1936200" cy="710700"/>
          </a:xfrm>
          <a:prstGeom prst="rect">
            <a:avLst/>
          </a:prstGeom>
        </p:spPr>
        <p:txBody>
          <a:bodyPr anchorCtr="0" anchor="t" bIns="91425" lIns="91425" rIns="91425" wrap="square" tIns="91425">
            <a:noAutofit/>
          </a:bodyPr>
          <a:lstStyle/>
          <a:p>
            <a:pPr lvl="0" algn="ctr">
              <a:spcBef>
                <a:spcPts val="0"/>
              </a:spcBef>
              <a:buNone/>
            </a:pPr>
            <a:r>
              <a:rPr lang="en" sz="1400">
                <a:solidFill>
                  <a:schemeClr val="lt1"/>
                </a:solidFill>
              </a:rPr>
              <a:t>Elizabeth Brooks</a:t>
            </a:r>
          </a:p>
          <a:p>
            <a:pPr lvl="0" algn="ctr">
              <a:spcBef>
                <a:spcPts val="0"/>
              </a:spcBef>
              <a:buNone/>
            </a:pPr>
            <a:r>
              <a:rPr lang="en" sz="1000">
                <a:solidFill>
                  <a:schemeClr val="lt1"/>
                </a:solidFill>
              </a:rPr>
              <a:t>Dept. of Computer Science</a:t>
            </a:r>
          </a:p>
          <a:p>
            <a:pPr lvl="0" algn="ctr">
              <a:spcBef>
                <a:spcPts val="0"/>
              </a:spcBef>
              <a:buNone/>
            </a:pPr>
            <a:r>
              <a:rPr lang="en" sz="1000">
                <a:solidFill>
                  <a:schemeClr val="lt1"/>
                </a:solidFill>
              </a:rPr>
              <a:t>Western Washington </a:t>
            </a:r>
            <a:r>
              <a:rPr lang="en" sz="1000">
                <a:solidFill>
                  <a:schemeClr val="lt1"/>
                </a:solidFill>
              </a:rPr>
              <a:t>University</a:t>
            </a:r>
          </a:p>
        </p:txBody>
      </p:sp>
      <p:sp>
        <p:nvSpPr>
          <p:cNvPr id="66" name="Shape 66"/>
          <p:cNvSpPr txBox="1"/>
          <p:nvPr/>
        </p:nvSpPr>
        <p:spPr>
          <a:xfrm>
            <a:off x="2635800" y="4216753"/>
            <a:ext cx="1936200" cy="710700"/>
          </a:xfrm>
          <a:prstGeom prst="rect">
            <a:avLst/>
          </a:prstGeom>
          <a:noFill/>
          <a:ln>
            <a:noFill/>
          </a:ln>
        </p:spPr>
        <p:txBody>
          <a:bodyPr anchorCtr="0" anchor="t" bIns="91425" lIns="91425" rIns="91425" wrap="square" tIns="91425">
            <a:noAutofit/>
          </a:bodyPr>
          <a:lstStyle/>
          <a:p>
            <a:pPr lvl="0" rtl="0" algn="ctr">
              <a:spcBef>
                <a:spcPts val="0"/>
              </a:spcBef>
              <a:buNone/>
            </a:pPr>
            <a:r>
              <a:rPr lang="en">
                <a:solidFill>
                  <a:schemeClr val="lt1"/>
                </a:solidFill>
                <a:latin typeface="Roboto"/>
                <a:ea typeface="Roboto"/>
                <a:cs typeface="Roboto"/>
                <a:sym typeface="Roboto"/>
              </a:rPr>
              <a:t>Graham Roberts</a:t>
            </a:r>
          </a:p>
          <a:p>
            <a:pPr lvl="0" rtl="0" algn="ctr">
              <a:spcBef>
                <a:spcPts val="0"/>
              </a:spcBef>
              <a:buNone/>
            </a:pPr>
            <a:r>
              <a:rPr lang="en" sz="1000">
                <a:solidFill>
                  <a:schemeClr val="lt1"/>
                </a:solidFill>
                <a:latin typeface="Roboto"/>
                <a:ea typeface="Roboto"/>
                <a:cs typeface="Roboto"/>
                <a:sym typeface="Roboto"/>
              </a:rPr>
              <a:t>Dept. of Computer Science</a:t>
            </a:r>
          </a:p>
          <a:p>
            <a:pPr lvl="0" rtl="0" algn="ctr">
              <a:spcBef>
                <a:spcPts val="0"/>
              </a:spcBef>
              <a:buNone/>
            </a:pPr>
            <a:r>
              <a:rPr lang="en" sz="1000">
                <a:solidFill>
                  <a:schemeClr val="lt1"/>
                </a:solidFill>
                <a:latin typeface="Roboto"/>
                <a:ea typeface="Roboto"/>
                <a:cs typeface="Roboto"/>
                <a:sym typeface="Roboto"/>
              </a:rPr>
              <a:t>Western Washington University</a:t>
            </a:r>
          </a:p>
        </p:txBody>
      </p:sp>
      <p:sp>
        <p:nvSpPr>
          <p:cNvPr id="67" name="Shape 67"/>
          <p:cNvSpPr txBox="1"/>
          <p:nvPr/>
        </p:nvSpPr>
        <p:spPr>
          <a:xfrm>
            <a:off x="4572001" y="4216650"/>
            <a:ext cx="1936200" cy="710700"/>
          </a:xfrm>
          <a:prstGeom prst="rect">
            <a:avLst/>
          </a:prstGeom>
          <a:noFill/>
          <a:ln>
            <a:noFill/>
          </a:ln>
        </p:spPr>
        <p:txBody>
          <a:bodyPr anchorCtr="0" anchor="t" bIns="91425" lIns="91425" rIns="91425" wrap="square" tIns="91425">
            <a:noAutofit/>
          </a:bodyPr>
          <a:lstStyle/>
          <a:p>
            <a:pPr lvl="0" rtl="0" algn="ctr">
              <a:spcBef>
                <a:spcPts val="0"/>
              </a:spcBef>
              <a:buClr>
                <a:schemeClr val="dk1"/>
              </a:buClr>
              <a:buSzPct val="78571"/>
              <a:buFont typeface="Arial"/>
              <a:buNone/>
            </a:pPr>
            <a:r>
              <a:rPr lang="en">
                <a:solidFill>
                  <a:schemeClr val="lt1"/>
                </a:solidFill>
                <a:latin typeface="Roboto"/>
                <a:ea typeface="Roboto"/>
                <a:cs typeface="Roboto"/>
                <a:sym typeface="Roboto"/>
              </a:rPr>
              <a:t>Alison Scoville</a:t>
            </a:r>
          </a:p>
          <a:p>
            <a:pPr lvl="0" rtl="0" algn="ctr">
              <a:spcBef>
                <a:spcPts val="0"/>
              </a:spcBef>
              <a:buClr>
                <a:schemeClr val="dk1"/>
              </a:buClr>
              <a:buSzPct val="110000"/>
              <a:buFont typeface="Arial"/>
              <a:buNone/>
            </a:pPr>
            <a:r>
              <a:rPr lang="en" sz="1000">
                <a:solidFill>
                  <a:schemeClr val="lt1"/>
                </a:solidFill>
                <a:latin typeface="Roboto"/>
                <a:ea typeface="Roboto"/>
                <a:cs typeface="Roboto"/>
                <a:sym typeface="Roboto"/>
              </a:rPr>
              <a:t>Dept. of Biology</a:t>
            </a:r>
          </a:p>
          <a:p>
            <a:pPr lvl="0" rtl="0" algn="ctr">
              <a:spcBef>
                <a:spcPts val="0"/>
              </a:spcBef>
              <a:buNone/>
            </a:pPr>
            <a:r>
              <a:rPr lang="en" sz="1000">
                <a:solidFill>
                  <a:schemeClr val="lt1"/>
                </a:solidFill>
                <a:latin typeface="Roboto"/>
                <a:ea typeface="Roboto"/>
                <a:cs typeface="Roboto"/>
                <a:sym typeface="Roboto"/>
              </a:rPr>
              <a:t>Central Washington University</a:t>
            </a:r>
          </a:p>
        </p:txBody>
      </p:sp>
      <p:sp>
        <p:nvSpPr>
          <p:cNvPr id="68" name="Shape 68"/>
          <p:cNvSpPr txBox="1"/>
          <p:nvPr/>
        </p:nvSpPr>
        <p:spPr>
          <a:xfrm>
            <a:off x="6508200" y="4216650"/>
            <a:ext cx="1936200" cy="710700"/>
          </a:xfrm>
          <a:prstGeom prst="rect">
            <a:avLst/>
          </a:prstGeom>
          <a:noFill/>
          <a:ln>
            <a:noFill/>
          </a:ln>
        </p:spPr>
        <p:txBody>
          <a:bodyPr anchorCtr="0" anchor="t" bIns="91425" lIns="91425" rIns="91425" wrap="square" tIns="91425">
            <a:noAutofit/>
          </a:bodyPr>
          <a:lstStyle/>
          <a:p>
            <a:pPr lvl="0" rtl="0" algn="ctr">
              <a:spcBef>
                <a:spcPts val="0"/>
              </a:spcBef>
              <a:buClr>
                <a:schemeClr val="dk1"/>
              </a:buClr>
              <a:buSzPct val="78571"/>
              <a:buFont typeface="Arial"/>
              <a:buNone/>
            </a:pPr>
            <a:r>
              <a:rPr lang="en">
                <a:solidFill>
                  <a:schemeClr val="lt1"/>
                </a:solidFill>
                <a:latin typeface="Roboto"/>
                <a:ea typeface="Roboto"/>
                <a:cs typeface="Roboto"/>
                <a:sym typeface="Roboto"/>
              </a:rPr>
              <a:t>Filip Jagodzinski</a:t>
            </a:r>
          </a:p>
          <a:p>
            <a:pPr lvl="0" rtl="0" algn="ctr">
              <a:spcBef>
                <a:spcPts val="0"/>
              </a:spcBef>
              <a:buClr>
                <a:schemeClr val="dk1"/>
              </a:buClr>
              <a:buSzPct val="110000"/>
              <a:buFont typeface="Arial"/>
              <a:buNone/>
            </a:pPr>
            <a:r>
              <a:rPr lang="en" sz="1000">
                <a:solidFill>
                  <a:schemeClr val="lt1"/>
                </a:solidFill>
                <a:latin typeface="Roboto"/>
                <a:ea typeface="Roboto"/>
                <a:cs typeface="Roboto"/>
                <a:sym typeface="Roboto"/>
              </a:rPr>
              <a:t>Dept. of Computer Science</a:t>
            </a:r>
          </a:p>
          <a:p>
            <a:pPr lvl="0" rtl="0" algn="ctr">
              <a:spcBef>
                <a:spcPts val="0"/>
              </a:spcBef>
              <a:buNone/>
            </a:pPr>
            <a:r>
              <a:rPr lang="en" sz="1000">
                <a:solidFill>
                  <a:schemeClr val="lt1"/>
                </a:solidFill>
                <a:latin typeface="Roboto"/>
                <a:ea typeface="Roboto"/>
                <a:cs typeface="Roboto"/>
                <a:sym typeface="Roboto"/>
              </a:rPr>
              <a:t>Western Washington University</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idx="4294967295" type="title"/>
          </p:nvPr>
        </p:nvSpPr>
        <p:spPr>
          <a:xfrm>
            <a:off x="1105650" y="240350"/>
            <a:ext cx="6932700" cy="693900"/>
          </a:xfrm>
          <a:prstGeom prst="rect">
            <a:avLst/>
          </a:prstGeom>
        </p:spPr>
        <p:txBody>
          <a:bodyPr anchorCtr="0" anchor="t" bIns="91425" lIns="91425" rIns="91425" wrap="square" tIns="91425">
            <a:noAutofit/>
          </a:bodyPr>
          <a:lstStyle/>
          <a:p>
            <a:pPr lvl="0" rtl="0">
              <a:spcBef>
                <a:spcPts val="0"/>
              </a:spcBef>
              <a:buNone/>
            </a:pPr>
            <a:r>
              <a:rPr lang="en" sz="3000"/>
              <a:t>Central Concept - </a:t>
            </a:r>
            <a:r>
              <a:rPr i="1" lang="en" sz="3000"/>
              <a:t>Phenotype Surface</a:t>
            </a:r>
          </a:p>
        </p:txBody>
      </p:sp>
      <p:pic>
        <p:nvPicPr>
          <p:cNvPr descr="phenotypeSurface_A.PNG" id="169" name="Shape 169"/>
          <p:cNvPicPr preferRelativeResize="0"/>
          <p:nvPr/>
        </p:nvPicPr>
        <p:blipFill rotWithShape="1">
          <a:blip r:embed="rId3">
            <a:alphaModFix/>
          </a:blip>
          <a:srcRect b="0" l="0" r="0" t="0"/>
          <a:stretch/>
        </p:blipFill>
        <p:spPr>
          <a:xfrm>
            <a:off x="436000" y="1308150"/>
            <a:ext cx="4271060" cy="3359525"/>
          </a:xfrm>
          <a:prstGeom prst="rect">
            <a:avLst/>
          </a:prstGeom>
          <a:noFill/>
          <a:ln>
            <a:noFill/>
          </a:ln>
        </p:spPr>
      </p:pic>
      <p:sp>
        <p:nvSpPr>
          <p:cNvPr id="170" name="Shape 170"/>
          <p:cNvSpPr txBox="1"/>
          <p:nvPr/>
        </p:nvSpPr>
        <p:spPr>
          <a:xfrm>
            <a:off x="5150575" y="1693275"/>
            <a:ext cx="3532500" cy="31581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073763"/>
              </a:buClr>
              <a:buSzPct val="100000"/>
              <a:buChar char="●"/>
            </a:pPr>
            <a:r>
              <a:rPr lang="en" sz="1800">
                <a:solidFill>
                  <a:srgbClr val="1155CC"/>
                </a:solidFill>
                <a:highlight>
                  <a:srgbClr val="FFFFFF"/>
                </a:highlight>
              </a:rPr>
              <a:t>ϕ </a:t>
            </a:r>
            <a:r>
              <a:rPr lang="en" sz="1800">
                <a:solidFill>
                  <a:srgbClr val="222222"/>
                </a:solidFill>
                <a:highlight>
                  <a:srgbClr val="FFFFFF"/>
                </a:highlight>
              </a:rPr>
              <a:t>represents a physical trait</a:t>
            </a:r>
          </a:p>
          <a:p>
            <a:pPr lvl="0" rtl="0">
              <a:lnSpc>
                <a:spcPct val="115000"/>
              </a:lnSpc>
              <a:spcBef>
                <a:spcPts val="0"/>
              </a:spcBef>
              <a:buNone/>
            </a:pPr>
            <a:r>
              <a:t/>
            </a:r>
            <a:endParaRPr sz="1800">
              <a:solidFill>
                <a:srgbClr val="222222"/>
              </a:solidFill>
              <a:highlight>
                <a:srgbClr val="FFFFFF"/>
              </a:highlight>
            </a:endParaRPr>
          </a:p>
          <a:p>
            <a:pPr indent="-342900" lvl="0" marL="457200" rtl="0">
              <a:lnSpc>
                <a:spcPct val="115000"/>
              </a:lnSpc>
              <a:spcBef>
                <a:spcPts val="0"/>
              </a:spcBef>
              <a:buClr>
                <a:srgbClr val="073763"/>
              </a:buClr>
              <a:buSzPct val="100000"/>
              <a:buChar char="●"/>
            </a:pPr>
            <a:r>
              <a:rPr i="1" lang="en" sz="1800">
                <a:solidFill>
                  <a:srgbClr val="1155CC"/>
                </a:solidFill>
                <a:highlight>
                  <a:srgbClr val="FFFFFF"/>
                </a:highlight>
              </a:rPr>
              <a:t>u</a:t>
            </a:r>
            <a:r>
              <a:rPr baseline="-25000" lang="en" sz="1800">
                <a:solidFill>
                  <a:srgbClr val="1155CC"/>
                </a:solidFill>
                <a:highlight>
                  <a:srgbClr val="FFFFFF"/>
                </a:highlight>
              </a:rPr>
              <a:t>1</a:t>
            </a:r>
            <a:r>
              <a:rPr baseline="-25000" lang="en" sz="1800">
                <a:solidFill>
                  <a:srgbClr val="073763"/>
                </a:solidFill>
                <a:highlight>
                  <a:srgbClr val="FFFFFF"/>
                </a:highlight>
              </a:rPr>
              <a:t> </a:t>
            </a:r>
            <a:r>
              <a:rPr lang="en" sz="1800">
                <a:solidFill>
                  <a:srgbClr val="222222"/>
                </a:solidFill>
                <a:highlight>
                  <a:srgbClr val="FFFFFF"/>
                </a:highlight>
              </a:rPr>
              <a:t>and </a:t>
            </a:r>
            <a:r>
              <a:rPr i="1" lang="en" sz="1800">
                <a:solidFill>
                  <a:srgbClr val="1155CC"/>
                </a:solidFill>
                <a:highlight>
                  <a:srgbClr val="FFFFFF"/>
                </a:highlight>
              </a:rPr>
              <a:t>u</a:t>
            </a:r>
            <a:r>
              <a:rPr baseline="-25000" lang="en" sz="1800">
                <a:solidFill>
                  <a:srgbClr val="1155CC"/>
                </a:solidFill>
                <a:highlight>
                  <a:srgbClr val="FFFFFF"/>
                </a:highlight>
              </a:rPr>
              <a:t>2</a:t>
            </a:r>
            <a:r>
              <a:rPr lang="en" sz="1800">
                <a:solidFill>
                  <a:srgbClr val="222222"/>
                </a:solidFill>
                <a:highlight>
                  <a:srgbClr val="FFFFFF"/>
                </a:highlight>
              </a:rPr>
              <a:t> represent underlying genetic factors</a:t>
            </a:r>
          </a:p>
        </p:txBody>
      </p:sp>
      <p:sp>
        <p:nvSpPr>
          <p:cNvPr id="171" name="Shape 171"/>
          <p:cNvSpPr txBox="1"/>
          <p:nvPr/>
        </p:nvSpPr>
        <p:spPr>
          <a:xfrm>
            <a:off x="0" y="4851375"/>
            <a:ext cx="1725900" cy="291300"/>
          </a:xfrm>
          <a:prstGeom prst="rect">
            <a:avLst/>
          </a:prstGeom>
          <a:noFill/>
          <a:ln>
            <a:noFill/>
          </a:ln>
        </p:spPr>
        <p:txBody>
          <a:bodyPr anchorCtr="0" anchor="t" bIns="91425" lIns="91425" rIns="91425" wrap="square" tIns="91425">
            <a:noAutofit/>
          </a:bodyPr>
          <a:lstStyle/>
          <a:p>
            <a:pPr lvl="0" rtl="0">
              <a:spcBef>
                <a:spcPts val="0"/>
              </a:spcBef>
              <a:buNone/>
            </a:pPr>
            <a:r>
              <a:rPr lang="en" sz="600">
                <a:solidFill>
                  <a:srgbClr val="0B5394"/>
                </a:solidFill>
              </a:rPr>
              <a:t>http://www.faculty.biol.ttu.edu/rice/rice08b.pdf</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Shape 176"/>
          <p:cNvSpPr txBox="1"/>
          <p:nvPr>
            <p:ph idx="4294967295" type="title"/>
          </p:nvPr>
        </p:nvSpPr>
        <p:spPr>
          <a:xfrm>
            <a:off x="1684650" y="204925"/>
            <a:ext cx="5774700" cy="623100"/>
          </a:xfrm>
          <a:prstGeom prst="rect">
            <a:avLst/>
          </a:prstGeom>
        </p:spPr>
        <p:txBody>
          <a:bodyPr anchorCtr="0" anchor="t" bIns="91425" lIns="91425" rIns="91425" wrap="square" tIns="91425">
            <a:noAutofit/>
          </a:bodyPr>
          <a:lstStyle/>
          <a:p>
            <a:pPr lvl="0" rtl="0">
              <a:spcBef>
                <a:spcPts val="0"/>
              </a:spcBef>
              <a:buNone/>
            </a:pPr>
            <a:r>
              <a:rPr lang="en"/>
              <a:t>Phenotype Surface vs </a:t>
            </a:r>
            <a:r>
              <a:rPr lang="en"/>
              <a:t>G-matrix</a:t>
            </a:r>
          </a:p>
        </p:txBody>
      </p:sp>
      <p:pic>
        <p:nvPicPr>
          <p:cNvPr descr="phenotypeSurface_B.PNG" id="177" name="Shape 177"/>
          <p:cNvPicPr preferRelativeResize="0"/>
          <p:nvPr/>
        </p:nvPicPr>
        <p:blipFill rotWithShape="1">
          <a:blip r:embed="rId3">
            <a:alphaModFix/>
          </a:blip>
          <a:srcRect b="0" l="0" r="0" t="0"/>
          <a:stretch/>
        </p:blipFill>
        <p:spPr>
          <a:xfrm>
            <a:off x="4628819" y="1301100"/>
            <a:ext cx="4331482" cy="3359524"/>
          </a:xfrm>
          <a:prstGeom prst="rect">
            <a:avLst/>
          </a:prstGeom>
          <a:noFill/>
          <a:ln>
            <a:noFill/>
          </a:ln>
        </p:spPr>
      </p:pic>
      <p:pic>
        <p:nvPicPr>
          <p:cNvPr descr="phenotypeSurface_A.PNG" id="178" name="Shape 178"/>
          <p:cNvPicPr preferRelativeResize="0"/>
          <p:nvPr/>
        </p:nvPicPr>
        <p:blipFill rotWithShape="1">
          <a:blip r:embed="rId4">
            <a:alphaModFix/>
          </a:blip>
          <a:srcRect b="0" l="0" r="0" t="0"/>
          <a:stretch/>
        </p:blipFill>
        <p:spPr>
          <a:xfrm>
            <a:off x="193800" y="1301100"/>
            <a:ext cx="4271060" cy="3359525"/>
          </a:xfrm>
          <a:prstGeom prst="rect">
            <a:avLst/>
          </a:prstGeom>
          <a:noFill/>
          <a:ln>
            <a:noFill/>
          </a:ln>
        </p:spPr>
      </p:pic>
      <p:sp>
        <p:nvSpPr>
          <p:cNvPr id="179" name="Shape 179"/>
          <p:cNvSpPr txBox="1"/>
          <p:nvPr/>
        </p:nvSpPr>
        <p:spPr>
          <a:xfrm>
            <a:off x="1208450" y="4692300"/>
            <a:ext cx="2128200" cy="451200"/>
          </a:xfrm>
          <a:prstGeom prst="rect">
            <a:avLst/>
          </a:prstGeom>
          <a:noFill/>
          <a:ln>
            <a:noFill/>
          </a:ln>
        </p:spPr>
        <p:txBody>
          <a:bodyPr anchorCtr="0" anchor="t" bIns="91425" lIns="91425" rIns="91425" wrap="square" tIns="91425">
            <a:noAutofit/>
          </a:bodyPr>
          <a:lstStyle/>
          <a:p>
            <a:pPr lvl="0">
              <a:spcBef>
                <a:spcPts val="0"/>
              </a:spcBef>
              <a:buNone/>
            </a:pPr>
            <a:r>
              <a:rPr lang="en" sz="1800">
                <a:solidFill>
                  <a:srgbClr val="990000"/>
                </a:solidFill>
              </a:rPr>
              <a:t>Phenotype Surface</a:t>
            </a:r>
          </a:p>
        </p:txBody>
      </p:sp>
      <p:sp>
        <p:nvSpPr>
          <p:cNvPr id="180" name="Shape 180"/>
          <p:cNvSpPr txBox="1"/>
          <p:nvPr/>
        </p:nvSpPr>
        <p:spPr>
          <a:xfrm>
            <a:off x="5498863" y="4692300"/>
            <a:ext cx="2591400" cy="451200"/>
          </a:xfrm>
          <a:prstGeom prst="rect">
            <a:avLst/>
          </a:prstGeom>
          <a:noFill/>
          <a:ln>
            <a:noFill/>
          </a:ln>
        </p:spPr>
        <p:txBody>
          <a:bodyPr anchorCtr="0" anchor="t" bIns="91425" lIns="91425" rIns="91425" wrap="square" tIns="91425">
            <a:noAutofit/>
          </a:bodyPr>
          <a:lstStyle/>
          <a:p>
            <a:pPr lvl="0" rtl="0">
              <a:spcBef>
                <a:spcPts val="0"/>
              </a:spcBef>
              <a:buNone/>
            </a:pPr>
            <a:r>
              <a:rPr lang="en" sz="1800">
                <a:solidFill>
                  <a:srgbClr val="990000"/>
                </a:solidFill>
              </a:rPr>
              <a:t>G-matrix Approximation</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ph idx="4294967295" type="title"/>
          </p:nvPr>
        </p:nvSpPr>
        <p:spPr>
          <a:xfrm>
            <a:off x="2116200" y="233175"/>
            <a:ext cx="4911600" cy="623100"/>
          </a:xfrm>
          <a:prstGeom prst="rect">
            <a:avLst/>
          </a:prstGeom>
        </p:spPr>
        <p:txBody>
          <a:bodyPr anchorCtr="0" anchor="t" bIns="91425" lIns="91425" rIns="91425" wrap="square" tIns="91425">
            <a:noAutofit/>
          </a:bodyPr>
          <a:lstStyle/>
          <a:p>
            <a:pPr lvl="0" rtl="0">
              <a:spcBef>
                <a:spcPts val="0"/>
              </a:spcBef>
              <a:buNone/>
            </a:pPr>
            <a:r>
              <a:rPr lang="en" sz="3000"/>
              <a:t>Classic Model - </a:t>
            </a:r>
            <a:r>
              <a:rPr i="1" lang="en" sz="3000"/>
              <a:t>G-matrix</a:t>
            </a:r>
          </a:p>
        </p:txBody>
      </p:sp>
      <p:sp>
        <p:nvSpPr>
          <p:cNvPr id="186" name="Shape 186"/>
          <p:cNvSpPr txBox="1"/>
          <p:nvPr/>
        </p:nvSpPr>
        <p:spPr>
          <a:xfrm>
            <a:off x="376150" y="1553300"/>
            <a:ext cx="3532500" cy="31581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073763"/>
              </a:buClr>
              <a:buSzPct val="100000"/>
              <a:buChar char="●"/>
            </a:pPr>
            <a:r>
              <a:rPr i="1" lang="en" sz="1800">
                <a:solidFill>
                  <a:srgbClr val="1155CC"/>
                </a:solidFill>
                <a:highlight>
                  <a:srgbClr val="FFFFFF"/>
                </a:highlight>
              </a:rPr>
              <a:t>h</a:t>
            </a:r>
            <a:r>
              <a:rPr baseline="30000" lang="en" sz="1800">
                <a:solidFill>
                  <a:srgbClr val="1155CC"/>
                </a:solidFill>
              </a:rPr>
              <a:t>2</a:t>
            </a:r>
            <a:r>
              <a:rPr lang="en" sz="1800"/>
              <a:t> is the diagonal values of the heritability matrix</a:t>
            </a:r>
          </a:p>
          <a:p>
            <a:pPr lvl="0" rtl="0">
              <a:lnSpc>
                <a:spcPct val="115000"/>
              </a:lnSpc>
              <a:spcBef>
                <a:spcPts val="0"/>
              </a:spcBef>
              <a:buNone/>
            </a:pPr>
            <a:r>
              <a:t/>
            </a:r>
            <a:endParaRPr sz="1800">
              <a:solidFill>
                <a:srgbClr val="222222"/>
              </a:solidFill>
              <a:highlight>
                <a:srgbClr val="FFFFFF"/>
              </a:highlight>
            </a:endParaRPr>
          </a:p>
          <a:p>
            <a:pPr indent="-342900" lvl="0" marL="457200" rtl="0">
              <a:lnSpc>
                <a:spcPct val="115000"/>
              </a:lnSpc>
              <a:spcBef>
                <a:spcPts val="0"/>
              </a:spcBef>
              <a:buClr>
                <a:srgbClr val="073763"/>
              </a:buClr>
              <a:buSzPct val="100000"/>
              <a:buChar char="●"/>
            </a:pPr>
            <a:r>
              <a:rPr i="1" lang="en" sz="1800">
                <a:solidFill>
                  <a:srgbClr val="1155CC"/>
                </a:solidFill>
                <a:highlight>
                  <a:srgbClr val="FFFFFF"/>
                </a:highlight>
              </a:rPr>
              <a:t>w</a:t>
            </a:r>
            <a:r>
              <a:rPr lang="en" sz="1800">
                <a:solidFill>
                  <a:srgbClr val="222222"/>
                </a:solidFill>
                <a:highlight>
                  <a:srgbClr val="FFFFFF"/>
                </a:highlight>
              </a:rPr>
              <a:t> is the mean population fitness</a:t>
            </a:r>
          </a:p>
          <a:p>
            <a:pPr lvl="0" rtl="0">
              <a:lnSpc>
                <a:spcPct val="115000"/>
              </a:lnSpc>
              <a:spcBef>
                <a:spcPts val="0"/>
              </a:spcBef>
              <a:buNone/>
            </a:pPr>
            <a:r>
              <a:t/>
            </a:r>
            <a:endParaRPr sz="1800">
              <a:solidFill>
                <a:srgbClr val="222222"/>
              </a:solidFill>
              <a:highlight>
                <a:srgbClr val="FFFFFF"/>
              </a:highlight>
            </a:endParaRPr>
          </a:p>
          <a:p>
            <a:pPr indent="-342900" lvl="0" marL="457200" rtl="0">
              <a:lnSpc>
                <a:spcPct val="115000"/>
              </a:lnSpc>
              <a:spcBef>
                <a:spcPts val="0"/>
              </a:spcBef>
              <a:buClr>
                <a:srgbClr val="073763"/>
              </a:buClr>
              <a:buSzPct val="100000"/>
              <a:buChar char="●"/>
            </a:pPr>
            <a:r>
              <a:rPr lang="en" sz="1800">
                <a:solidFill>
                  <a:srgbClr val="1155CC"/>
                </a:solidFill>
                <a:highlight>
                  <a:srgbClr val="FFFFFF"/>
                </a:highlight>
              </a:rPr>
              <a:t>σ</a:t>
            </a:r>
            <a:r>
              <a:rPr baseline="-25000" lang="en" sz="1800">
                <a:solidFill>
                  <a:srgbClr val="1155CC"/>
                </a:solidFill>
                <a:highlight>
                  <a:srgbClr val="FFFFFF"/>
                </a:highlight>
              </a:rPr>
              <a:t>d</a:t>
            </a:r>
            <a:r>
              <a:rPr lang="en" sz="1800">
                <a:solidFill>
                  <a:srgbClr val="222222"/>
                </a:solidFill>
                <a:highlight>
                  <a:srgbClr val="FFFFFF"/>
                </a:highlight>
              </a:rPr>
              <a:t> and </a:t>
            </a:r>
            <a:r>
              <a:rPr lang="en" sz="1800">
                <a:solidFill>
                  <a:srgbClr val="1155CC"/>
                </a:solidFill>
                <a:highlight>
                  <a:srgbClr val="FFFFFF"/>
                </a:highlight>
              </a:rPr>
              <a:t>σ</a:t>
            </a:r>
            <a:r>
              <a:rPr baseline="-25000" lang="en" sz="1800">
                <a:solidFill>
                  <a:srgbClr val="1155CC"/>
                </a:solidFill>
                <a:highlight>
                  <a:srgbClr val="FFFFFF"/>
                </a:highlight>
              </a:rPr>
              <a:t>m</a:t>
            </a:r>
            <a:r>
              <a:rPr lang="en" sz="1800">
                <a:solidFill>
                  <a:srgbClr val="222222"/>
                </a:solidFill>
                <a:highlight>
                  <a:srgbClr val="FFFFFF"/>
                </a:highlight>
              </a:rPr>
              <a:t> are the DVM (</a:t>
            </a:r>
            <a:r>
              <a:rPr i="1" lang="en" sz="1800">
                <a:solidFill>
                  <a:srgbClr val="222222"/>
                </a:solidFill>
                <a:highlight>
                  <a:srgbClr val="FFFFFF"/>
                </a:highlight>
              </a:rPr>
              <a:t>d</a:t>
            </a:r>
            <a:r>
              <a:rPr lang="en" sz="1800">
                <a:solidFill>
                  <a:srgbClr val="222222"/>
                </a:solidFill>
                <a:highlight>
                  <a:srgbClr val="FFFFFF"/>
                </a:highlight>
              </a:rPr>
              <a:t>) and Melanin (</a:t>
            </a:r>
            <a:r>
              <a:rPr i="1" lang="en" sz="1800">
                <a:solidFill>
                  <a:srgbClr val="222222"/>
                </a:solidFill>
                <a:highlight>
                  <a:srgbClr val="FFFFFF"/>
                </a:highlight>
              </a:rPr>
              <a:t>m</a:t>
            </a:r>
            <a:r>
              <a:rPr lang="en" sz="1800">
                <a:solidFill>
                  <a:srgbClr val="222222"/>
                </a:solidFill>
                <a:highlight>
                  <a:srgbClr val="FFFFFF"/>
                </a:highlight>
              </a:rPr>
              <a:t>) phenotypic variances</a:t>
            </a:r>
          </a:p>
        </p:txBody>
      </p:sp>
      <p:pic>
        <p:nvPicPr>
          <p:cNvPr descr="modelOne.PNG" id="187" name="Shape 187"/>
          <p:cNvPicPr preferRelativeResize="0"/>
          <p:nvPr/>
        </p:nvPicPr>
        <p:blipFill rotWithShape="1">
          <a:blip r:embed="rId3">
            <a:alphaModFix/>
          </a:blip>
          <a:srcRect b="64436" l="0" r="0" t="4549"/>
          <a:stretch/>
        </p:blipFill>
        <p:spPr>
          <a:xfrm>
            <a:off x="3908650" y="1765250"/>
            <a:ext cx="4949126" cy="1005000"/>
          </a:xfrm>
          <a:prstGeom prst="rect">
            <a:avLst/>
          </a:prstGeom>
          <a:noFill/>
          <a:ln>
            <a:noFill/>
          </a:ln>
        </p:spPr>
      </p:pic>
      <p:pic>
        <p:nvPicPr>
          <p:cNvPr descr="modelOne.PNG" id="188" name="Shape 188"/>
          <p:cNvPicPr preferRelativeResize="0"/>
          <p:nvPr/>
        </p:nvPicPr>
        <p:blipFill rotWithShape="1">
          <a:blip r:embed="rId3">
            <a:alphaModFix/>
          </a:blip>
          <a:srcRect b="0" l="5894" r="3006" t="67903"/>
          <a:stretch/>
        </p:blipFill>
        <p:spPr>
          <a:xfrm>
            <a:off x="4204875" y="3412500"/>
            <a:ext cx="4356665" cy="1005000"/>
          </a:xfrm>
          <a:prstGeom prst="rect">
            <a:avLst/>
          </a:prstGeom>
          <a:noFill/>
          <a:ln>
            <a:noFill/>
          </a:ln>
        </p:spPr>
      </p:pic>
      <p:cxnSp>
        <p:nvCxnSpPr>
          <p:cNvPr id="189" name="Shape 189"/>
          <p:cNvCxnSpPr/>
          <p:nvPr/>
        </p:nvCxnSpPr>
        <p:spPr>
          <a:xfrm flipH="1" rot="10800000">
            <a:off x="952775" y="2649175"/>
            <a:ext cx="127200" cy="300"/>
          </a:xfrm>
          <a:prstGeom prst="straightConnector1">
            <a:avLst/>
          </a:prstGeom>
          <a:noFill/>
          <a:ln cap="flat" cmpd="sng" w="9525">
            <a:solidFill>
              <a:srgbClr val="1155CC"/>
            </a:solidFill>
            <a:prstDash val="solid"/>
            <a:round/>
            <a:headEnd len="lg" w="lg" type="none"/>
            <a:tailEnd len="lg" w="lg" type="none"/>
          </a:ln>
        </p:spPr>
      </p:cxnSp>
      <p:cxnSp>
        <p:nvCxnSpPr>
          <p:cNvPr id="190" name="Shape 190"/>
          <p:cNvCxnSpPr/>
          <p:nvPr/>
        </p:nvCxnSpPr>
        <p:spPr>
          <a:xfrm flipH="1" rot="10800000">
            <a:off x="2356775" y="3914850"/>
            <a:ext cx="127200" cy="300"/>
          </a:xfrm>
          <a:prstGeom prst="straightConnector1">
            <a:avLst/>
          </a:prstGeom>
          <a:noFill/>
          <a:ln cap="flat" cmpd="sng" w="9525">
            <a:solidFill>
              <a:srgbClr val="000000"/>
            </a:solidFill>
            <a:prstDash val="solid"/>
            <a:round/>
            <a:headEnd len="lg" w="lg" type="none"/>
            <a:tailEnd len="lg" w="lg" type="none"/>
          </a:ln>
        </p:spPr>
      </p:cxnSp>
      <p:cxnSp>
        <p:nvCxnSpPr>
          <p:cNvPr id="191" name="Shape 191"/>
          <p:cNvCxnSpPr/>
          <p:nvPr/>
        </p:nvCxnSpPr>
        <p:spPr>
          <a:xfrm>
            <a:off x="3426650" y="3560900"/>
            <a:ext cx="99900" cy="600"/>
          </a:xfrm>
          <a:prstGeom prst="straightConnector1">
            <a:avLst/>
          </a:prstGeom>
          <a:noFill/>
          <a:ln cap="flat" cmpd="sng" w="9525">
            <a:solidFill>
              <a:srgbClr val="000000"/>
            </a:solidFill>
            <a:prstDash val="solid"/>
            <a:round/>
            <a:headEnd len="lg" w="lg" type="none"/>
            <a:tailEnd len="lg" w="lg" type="none"/>
          </a:ln>
        </p:spPr>
      </p:cxnSp>
      <p:sp>
        <p:nvSpPr>
          <p:cNvPr id="192" name="Shape 192"/>
          <p:cNvSpPr txBox="1"/>
          <p:nvPr/>
        </p:nvSpPr>
        <p:spPr>
          <a:xfrm>
            <a:off x="4034900" y="1553300"/>
            <a:ext cx="2061000" cy="451200"/>
          </a:xfrm>
          <a:prstGeom prst="rect">
            <a:avLst/>
          </a:prstGeom>
          <a:noFill/>
          <a:ln>
            <a:noFill/>
          </a:ln>
        </p:spPr>
        <p:txBody>
          <a:bodyPr anchorCtr="0" anchor="t" bIns="91425" lIns="91425" rIns="91425" wrap="square" tIns="91425">
            <a:noAutofit/>
          </a:bodyPr>
          <a:lstStyle/>
          <a:p>
            <a:pPr lvl="0">
              <a:spcBef>
                <a:spcPts val="0"/>
              </a:spcBef>
              <a:buNone/>
            </a:pPr>
            <a:r>
              <a:rPr lang="en">
                <a:solidFill>
                  <a:srgbClr val="990000"/>
                </a:solidFill>
              </a:rPr>
              <a:t>Melanin development:</a:t>
            </a:r>
          </a:p>
        </p:txBody>
      </p:sp>
      <p:sp>
        <p:nvSpPr>
          <p:cNvPr id="193" name="Shape 193"/>
          <p:cNvSpPr txBox="1"/>
          <p:nvPr/>
        </p:nvSpPr>
        <p:spPr>
          <a:xfrm>
            <a:off x="4131025" y="3182700"/>
            <a:ext cx="2061000" cy="451200"/>
          </a:xfrm>
          <a:prstGeom prst="rect">
            <a:avLst/>
          </a:prstGeom>
          <a:noFill/>
          <a:ln>
            <a:noFill/>
          </a:ln>
        </p:spPr>
        <p:txBody>
          <a:bodyPr anchorCtr="0" anchor="t" bIns="91425" lIns="91425" rIns="91425" wrap="square" tIns="91425">
            <a:noAutofit/>
          </a:bodyPr>
          <a:lstStyle/>
          <a:p>
            <a:pPr lvl="0" rtl="0">
              <a:spcBef>
                <a:spcPts val="0"/>
              </a:spcBef>
              <a:buNone/>
            </a:pPr>
            <a:r>
              <a:rPr lang="en">
                <a:solidFill>
                  <a:srgbClr val="990000"/>
                </a:solidFill>
              </a:rPr>
              <a:t>DVM</a:t>
            </a:r>
            <a:r>
              <a:rPr lang="en">
                <a:solidFill>
                  <a:srgbClr val="990000"/>
                </a:solidFill>
              </a:rPr>
              <a:t> development:</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Shape 198"/>
          <p:cNvSpPr txBox="1"/>
          <p:nvPr>
            <p:ph idx="4294967295" type="title"/>
          </p:nvPr>
        </p:nvSpPr>
        <p:spPr>
          <a:xfrm>
            <a:off x="2042850" y="240350"/>
            <a:ext cx="5058300" cy="693900"/>
          </a:xfrm>
          <a:prstGeom prst="rect">
            <a:avLst/>
          </a:prstGeom>
        </p:spPr>
        <p:txBody>
          <a:bodyPr anchorCtr="0" anchor="t" bIns="91425" lIns="91425" rIns="91425" wrap="square" tIns="91425">
            <a:noAutofit/>
          </a:bodyPr>
          <a:lstStyle/>
          <a:p>
            <a:pPr lvl="0" rtl="0">
              <a:spcBef>
                <a:spcPts val="0"/>
              </a:spcBef>
              <a:buNone/>
            </a:pPr>
            <a:r>
              <a:rPr lang="en" sz="3000"/>
              <a:t>Recall</a:t>
            </a:r>
            <a:r>
              <a:rPr lang="en" sz="3000"/>
              <a:t> - </a:t>
            </a:r>
            <a:r>
              <a:rPr i="1" lang="en" sz="3000"/>
              <a:t>Phenotype Surface</a:t>
            </a:r>
          </a:p>
        </p:txBody>
      </p:sp>
      <p:pic>
        <p:nvPicPr>
          <p:cNvPr descr="phenotypeSurface_A.PNG" id="199" name="Shape 199"/>
          <p:cNvPicPr preferRelativeResize="0"/>
          <p:nvPr/>
        </p:nvPicPr>
        <p:blipFill rotWithShape="1">
          <a:blip r:embed="rId3">
            <a:alphaModFix/>
          </a:blip>
          <a:srcRect b="0" l="0" r="0" t="0"/>
          <a:stretch/>
        </p:blipFill>
        <p:spPr>
          <a:xfrm>
            <a:off x="436000" y="1308150"/>
            <a:ext cx="4271060" cy="3359525"/>
          </a:xfrm>
          <a:prstGeom prst="rect">
            <a:avLst/>
          </a:prstGeom>
          <a:noFill/>
          <a:ln>
            <a:noFill/>
          </a:ln>
        </p:spPr>
      </p:pic>
      <p:sp>
        <p:nvSpPr>
          <p:cNvPr id="200" name="Shape 200"/>
          <p:cNvSpPr txBox="1"/>
          <p:nvPr/>
        </p:nvSpPr>
        <p:spPr>
          <a:xfrm>
            <a:off x="5150575" y="1693275"/>
            <a:ext cx="3532500" cy="31581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073763"/>
              </a:buClr>
              <a:buSzPct val="100000"/>
              <a:buChar char="●"/>
            </a:pPr>
            <a:r>
              <a:rPr lang="en" sz="1800">
                <a:solidFill>
                  <a:srgbClr val="1155CC"/>
                </a:solidFill>
                <a:highlight>
                  <a:srgbClr val="FFFFFF"/>
                </a:highlight>
              </a:rPr>
              <a:t>ϕ </a:t>
            </a:r>
            <a:r>
              <a:rPr lang="en" sz="1800">
                <a:solidFill>
                  <a:srgbClr val="222222"/>
                </a:solidFill>
                <a:highlight>
                  <a:srgbClr val="FFFFFF"/>
                </a:highlight>
              </a:rPr>
              <a:t>represents a physical trait</a:t>
            </a:r>
          </a:p>
          <a:p>
            <a:pPr lvl="0" rtl="0">
              <a:lnSpc>
                <a:spcPct val="115000"/>
              </a:lnSpc>
              <a:spcBef>
                <a:spcPts val="0"/>
              </a:spcBef>
              <a:buNone/>
            </a:pPr>
            <a:r>
              <a:t/>
            </a:r>
            <a:endParaRPr sz="1800">
              <a:solidFill>
                <a:srgbClr val="222222"/>
              </a:solidFill>
              <a:highlight>
                <a:srgbClr val="FFFFFF"/>
              </a:highlight>
            </a:endParaRPr>
          </a:p>
          <a:p>
            <a:pPr indent="-342900" lvl="0" marL="457200" rtl="0">
              <a:lnSpc>
                <a:spcPct val="115000"/>
              </a:lnSpc>
              <a:spcBef>
                <a:spcPts val="0"/>
              </a:spcBef>
              <a:buClr>
                <a:srgbClr val="073763"/>
              </a:buClr>
              <a:buSzPct val="100000"/>
              <a:buChar char="●"/>
            </a:pPr>
            <a:r>
              <a:rPr i="1" lang="en" sz="1800">
                <a:solidFill>
                  <a:srgbClr val="1155CC"/>
                </a:solidFill>
                <a:highlight>
                  <a:srgbClr val="FFFFFF"/>
                </a:highlight>
              </a:rPr>
              <a:t>u</a:t>
            </a:r>
            <a:r>
              <a:rPr baseline="-25000" lang="en" sz="1800">
                <a:solidFill>
                  <a:srgbClr val="1155CC"/>
                </a:solidFill>
                <a:highlight>
                  <a:srgbClr val="FFFFFF"/>
                </a:highlight>
              </a:rPr>
              <a:t>1</a:t>
            </a:r>
            <a:r>
              <a:rPr baseline="-25000" lang="en" sz="1800">
                <a:solidFill>
                  <a:srgbClr val="073763"/>
                </a:solidFill>
                <a:highlight>
                  <a:srgbClr val="FFFFFF"/>
                </a:highlight>
              </a:rPr>
              <a:t> </a:t>
            </a:r>
            <a:r>
              <a:rPr lang="en" sz="1800">
                <a:solidFill>
                  <a:srgbClr val="222222"/>
                </a:solidFill>
                <a:highlight>
                  <a:srgbClr val="FFFFFF"/>
                </a:highlight>
              </a:rPr>
              <a:t>and </a:t>
            </a:r>
            <a:r>
              <a:rPr i="1" lang="en" sz="1800">
                <a:solidFill>
                  <a:srgbClr val="1155CC"/>
                </a:solidFill>
                <a:highlight>
                  <a:srgbClr val="FFFFFF"/>
                </a:highlight>
              </a:rPr>
              <a:t>u</a:t>
            </a:r>
            <a:r>
              <a:rPr baseline="-25000" lang="en" sz="1800">
                <a:solidFill>
                  <a:srgbClr val="1155CC"/>
                </a:solidFill>
                <a:highlight>
                  <a:srgbClr val="FFFFFF"/>
                </a:highlight>
              </a:rPr>
              <a:t>2</a:t>
            </a:r>
            <a:r>
              <a:rPr lang="en" sz="1800">
                <a:solidFill>
                  <a:srgbClr val="222222"/>
                </a:solidFill>
                <a:highlight>
                  <a:srgbClr val="FFFFFF"/>
                </a:highlight>
              </a:rPr>
              <a:t> represent underlying genetic factors</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pic>
        <p:nvPicPr>
          <p:cNvPr descr="phenotypeSurface_A.PNG" id="205" name="Shape 205"/>
          <p:cNvPicPr preferRelativeResize="0"/>
          <p:nvPr/>
        </p:nvPicPr>
        <p:blipFill rotWithShape="1">
          <a:blip r:embed="rId3">
            <a:alphaModFix/>
          </a:blip>
          <a:srcRect b="0" l="0" r="0" t="0"/>
          <a:stretch/>
        </p:blipFill>
        <p:spPr>
          <a:xfrm>
            <a:off x="436000" y="1308150"/>
            <a:ext cx="4271060" cy="3359525"/>
          </a:xfrm>
          <a:prstGeom prst="rect">
            <a:avLst/>
          </a:prstGeom>
          <a:noFill/>
          <a:ln>
            <a:noFill/>
          </a:ln>
        </p:spPr>
      </p:pic>
      <p:sp>
        <p:nvSpPr>
          <p:cNvPr id="206" name="Shape 206"/>
          <p:cNvSpPr txBox="1"/>
          <p:nvPr/>
        </p:nvSpPr>
        <p:spPr>
          <a:xfrm rot="-5400000">
            <a:off x="-88775" y="2395625"/>
            <a:ext cx="812400" cy="338100"/>
          </a:xfrm>
          <a:prstGeom prst="rect">
            <a:avLst/>
          </a:prstGeom>
          <a:noFill/>
          <a:ln>
            <a:noFill/>
          </a:ln>
        </p:spPr>
        <p:txBody>
          <a:bodyPr anchorCtr="0" anchor="t" bIns="91425" lIns="91425" rIns="91425" wrap="square" tIns="91425">
            <a:noAutofit/>
          </a:bodyPr>
          <a:lstStyle/>
          <a:p>
            <a:pPr lvl="0">
              <a:spcBef>
                <a:spcPts val="0"/>
              </a:spcBef>
              <a:buNone/>
            </a:pPr>
            <a:r>
              <a:rPr lang="en">
                <a:solidFill>
                  <a:srgbClr val="990000"/>
                </a:solidFill>
              </a:rPr>
              <a:t>M</a:t>
            </a:r>
            <a:r>
              <a:rPr lang="en">
                <a:solidFill>
                  <a:srgbClr val="990000"/>
                </a:solidFill>
              </a:rPr>
              <a:t>elanin</a:t>
            </a:r>
          </a:p>
        </p:txBody>
      </p:sp>
      <p:sp>
        <p:nvSpPr>
          <p:cNvPr id="207" name="Shape 207"/>
          <p:cNvSpPr txBox="1"/>
          <p:nvPr/>
        </p:nvSpPr>
        <p:spPr>
          <a:xfrm>
            <a:off x="5150575" y="1693275"/>
            <a:ext cx="3532500" cy="31581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073763"/>
              </a:buClr>
              <a:buSzPct val="100000"/>
              <a:buChar char="●"/>
            </a:pPr>
            <a:r>
              <a:rPr lang="en" sz="1800">
                <a:solidFill>
                  <a:srgbClr val="1155CC"/>
                </a:solidFill>
                <a:highlight>
                  <a:srgbClr val="FFFFFF"/>
                </a:highlight>
              </a:rPr>
              <a:t>ϕ</a:t>
            </a:r>
            <a:r>
              <a:rPr lang="en" sz="1800">
                <a:solidFill>
                  <a:srgbClr val="222222"/>
                </a:solidFill>
                <a:highlight>
                  <a:srgbClr val="FFFFFF"/>
                </a:highlight>
              </a:rPr>
              <a:t> represents a physical trait, </a:t>
            </a:r>
            <a:r>
              <a:rPr lang="en" sz="1800">
                <a:solidFill>
                  <a:srgbClr val="990000"/>
                </a:solidFill>
                <a:highlight>
                  <a:srgbClr val="FFFFFF"/>
                </a:highlight>
              </a:rPr>
              <a:t>M</a:t>
            </a:r>
            <a:r>
              <a:rPr lang="en" sz="1800">
                <a:solidFill>
                  <a:srgbClr val="990000"/>
                </a:solidFill>
                <a:highlight>
                  <a:srgbClr val="FFFFFF"/>
                </a:highlight>
              </a:rPr>
              <a:t>elanin</a:t>
            </a:r>
          </a:p>
          <a:p>
            <a:pPr lvl="0" rtl="0">
              <a:lnSpc>
                <a:spcPct val="115000"/>
              </a:lnSpc>
              <a:spcBef>
                <a:spcPts val="0"/>
              </a:spcBef>
              <a:buNone/>
            </a:pPr>
            <a:r>
              <a:t/>
            </a:r>
            <a:endParaRPr sz="1800">
              <a:solidFill>
                <a:srgbClr val="222222"/>
              </a:solidFill>
              <a:highlight>
                <a:srgbClr val="FFFFFF"/>
              </a:highlight>
            </a:endParaRPr>
          </a:p>
          <a:p>
            <a:pPr indent="-342900" lvl="0" marL="457200" rtl="0">
              <a:lnSpc>
                <a:spcPct val="115000"/>
              </a:lnSpc>
              <a:spcBef>
                <a:spcPts val="0"/>
              </a:spcBef>
              <a:buClr>
                <a:srgbClr val="073763"/>
              </a:buClr>
              <a:buSzPct val="100000"/>
              <a:buChar char="●"/>
            </a:pPr>
            <a:r>
              <a:rPr i="1" lang="en" sz="1800">
                <a:solidFill>
                  <a:srgbClr val="1155CC"/>
                </a:solidFill>
                <a:highlight>
                  <a:srgbClr val="FFFFFF"/>
                </a:highlight>
              </a:rPr>
              <a:t>u</a:t>
            </a:r>
            <a:r>
              <a:rPr baseline="-25000" lang="en" sz="1800">
                <a:solidFill>
                  <a:srgbClr val="1155CC"/>
                </a:solidFill>
                <a:highlight>
                  <a:srgbClr val="FFFFFF"/>
                </a:highlight>
              </a:rPr>
              <a:t>1</a:t>
            </a:r>
            <a:r>
              <a:rPr baseline="-25000" lang="en" sz="1800">
                <a:solidFill>
                  <a:srgbClr val="222222"/>
                </a:solidFill>
                <a:highlight>
                  <a:srgbClr val="FFFFFF"/>
                </a:highlight>
              </a:rPr>
              <a:t> </a:t>
            </a:r>
            <a:r>
              <a:rPr lang="en" sz="1800">
                <a:solidFill>
                  <a:srgbClr val="222222"/>
                </a:solidFill>
                <a:highlight>
                  <a:srgbClr val="FFFFFF"/>
                </a:highlight>
              </a:rPr>
              <a:t>and </a:t>
            </a:r>
            <a:r>
              <a:rPr i="1" lang="en" sz="1800">
                <a:solidFill>
                  <a:srgbClr val="1155CC"/>
                </a:solidFill>
                <a:highlight>
                  <a:srgbClr val="FFFFFF"/>
                </a:highlight>
              </a:rPr>
              <a:t>u</a:t>
            </a:r>
            <a:r>
              <a:rPr baseline="-25000" lang="en" sz="1800">
                <a:solidFill>
                  <a:srgbClr val="1155CC"/>
                </a:solidFill>
                <a:highlight>
                  <a:srgbClr val="FFFFFF"/>
                </a:highlight>
              </a:rPr>
              <a:t>2</a:t>
            </a:r>
            <a:r>
              <a:rPr lang="en" sz="1800">
                <a:solidFill>
                  <a:srgbClr val="073763"/>
                </a:solidFill>
                <a:highlight>
                  <a:srgbClr val="FFFFFF"/>
                </a:highlight>
              </a:rPr>
              <a:t> </a:t>
            </a:r>
            <a:r>
              <a:rPr lang="en" sz="1800">
                <a:solidFill>
                  <a:srgbClr val="222222"/>
                </a:solidFill>
                <a:highlight>
                  <a:srgbClr val="FFFFFF"/>
                </a:highlight>
              </a:rPr>
              <a:t>represent underlying genetic factors</a:t>
            </a:r>
          </a:p>
        </p:txBody>
      </p:sp>
      <p:sp>
        <p:nvSpPr>
          <p:cNvPr id="208" name="Shape 208"/>
          <p:cNvSpPr txBox="1"/>
          <p:nvPr>
            <p:ph idx="4294967295" type="title"/>
          </p:nvPr>
        </p:nvSpPr>
        <p:spPr>
          <a:xfrm>
            <a:off x="1170450" y="348725"/>
            <a:ext cx="6803100" cy="675900"/>
          </a:xfrm>
          <a:prstGeom prst="rect">
            <a:avLst/>
          </a:prstGeom>
        </p:spPr>
        <p:txBody>
          <a:bodyPr anchorCtr="0" anchor="t" bIns="91425" lIns="91425" rIns="91425" wrap="square" tIns="91425">
            <a:noAutofit/>
          </a:bodyPr>
          <a:lstStyle/>
          <a:p>
            <a:pPr lvl="0" rtl="0">
              <a:spcBef>
                <a:spcPts val="0"/>
              </a:spcBef>
              <a:buNone/>
            </a:pPr>
            <a:r>
              <a:rPr lang="en" sz="3000"/>
              <a:t>Tanning Model - </a:t>
            </a:r>
            <a:r>
              <a:rPr i="1" lang="en" sz="3000"/>
              <a:t>Phenotype Surface</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pic>
        <p:nvPicPr>
          <p:cNvPr descr="phenotypeSurface_A.PNG" id="213" name="Shape 213"/>
          <p:cNvPicPr preferRelativeResize="0"/>
          <p:nvPr/>
        </p:nvPicPr>
        <p:blipFill rotWithShape="1">
          <a:blip r:embed="rId3">
            <a:alphaModFix/>
          </a:blip>
          <a:srcRect b="0" l="0" r="0" t="0"/>
          <a:stretch/>
        </p:blipFill>
        <p:spPr>
          <a:xfrm>
            <a:off x="436000" y="1308150"/>
            <a:ext cx="4271060" cy="3359525"/>
          </a:xfrm>
          <a:prstGeom prst="rect">
            <a:avLst/>
          </a:prstGeom>
          <a:noFill/>
          <a:ln>
            <a:noFill/>
          </a:ln>
        </p:spPr>
      </p:pic>
      <p:sp>
        <p:nvSpPr>
          <p:cNvPr id="214" name="Shape 214"/>
          <p:cNvSpPr txBox="1"/>
          <p:nvPr/>
        </p:nvSpPr>
        <p:spPr>
          <a:xfrm rot="-5400000">
            <a:off x="-88775" y="2395625"/>
            <a:ext cx="812400" cy="338100"/>
          </a:xfrm>
          <a:prstGeom prst="rect">
            <a:avLst/>
          </a:prstGeom>
          <a:noFill/>
          <a:ln>
            <a:noFill/>
          </a:ln>
        </p:spPr>
        <p:txBody>
          <a:bodyPr anchorCtr="0" anchor="t" bIns="91425" lIns="91425" rIns="91425" wrap="square" tIns="91425">
            <a:noAutofit/>
          </a:bodyPr>
          <a:lstStyle/>
          <a:p>
            <a:pPr lvl="0" rtl="0">
              <a:spcBef>
                <a:spcPts val="0"/>
              </a:spcBef>
              <a:buNone/>
            </a:pPr>
            <a:r>
              <a:rPr lang="en">
                <a:solidFill>
                  <a:srgbClr val="990000"/>
                </a:solidFill>
              </a:rPr>
              <a:t>M</a:t>
            </a:r>
            <a:r>
              <a:rPr lang="en">
                <a:solidFill>
                  <a:srgbClr val="990000"/>
                </a:solidFill>
              </a:rPr>
              <a:t>elanin</a:t>
            </a:r>
          </a:p>
        </p:txBody>
      </p:sp>
      <p:sp>
        <p:nvSpPr>
          <p:cNvPr id="215" name="Shape 215"/>
          <p:cNvSpPr txBox="1"/>
          <p:nvPr/>
        </p:nvSpPr>
        <p:spPr>
          <a:xfrm rot="670088">
            <a:off x="904649" y="4064463"/>
            <a:ext cx="2115766" cy="402137"/>
          </a:xfrm>
          <a:prstGeom prst="rect">
            <a:avLst/>
          </a:prstGeom>
          <a:noFill/>
          <a:ln>
            <a:noFill/>
          </a:ln>
        </p:spPr>
        <p:txBody>
          <a:bodyPr anchorCtr="0" anchor="t" bIns="91425" lIns="91425" rIns="91425" wrap="square" tIns="91425">
            <a:noAutofit/>
          </a:bodyPr>
          <a:lstStyle/>
          <a:p>
            <a:pPr lvl="0" rtl="0">
              <a:spcBef>
                <a:spcPts val="0"/>
              </a:spcBef>
              <a:buNone/>
            </a:pPr>
            <a:r>
              <a:rPr lang="en">
                <a:solidFill>
                  <a:srgbClr val="990000"/>
                </a:solidFill>
              </a:rPr>
              <a:t>Average Daytime Depth</a:t>
            </a:r>
          </a:p>
        </p:txBody>
      </p:sp>
      <p:sp>
        <p:nvSpPr>
          <p:cNvPr id="216" name="Shape 216"/>
          <p:cNvSpPr txBox="1"/>
          <p:nvPr/>
        </p:nvSpPr>
        <p:spPr>
          <a:xfrm rot="-2702687">
            <a:off x="706154" y="2097783"/>
            <a:ext cx="1628326" cy="347897"/>
          </a:xfrm>
          <a:prstGeom prst="rect">
            <a:avLst/>
          </a:prstGeom>
          <a:noFill/>
          <a:ln>
            <a:noFill/>
          </a:ln>
        </p:spPr>
        <p:txBody>
          <a:bodyPr anchorCtr="0" anchor="t" bIns="91425" lIns="91425" rIns="91425" wrap="square" tIns="91425">
            <a:noAutofit/>
          </a:bodyPr>
          <a:lstStyle/>
          <a:p>
            <a:pPr lvl="0" rtl="0">
              <a:spcBef>
                <a:spcPts val="0"/>
              </a:spcBef>
              <a:buNone/>
            </a:pPr>
            <a:r>
              <a:rPr lang="en">
                <a:solidFill>
                  <a:srgbClr val="990000"/>
                </a:solidFill>
              </a:rPr>
              <a:t>Sensitivity to UVB</a:t>
            </a:r>
          </a:p>
        </p:txBody>
      </p:sp>
      <p:sp>
        <p:nvSpPr>
          <p:cNvPr id="217" name="Shape 217"/>
          <p:cNvSpPr txBox="1"/>
          <p:nvPr/>
        </p:nvSpPr>
        <p:spPr>
          <a:xfrm>
            <a:off x="5150575" y="1693275"/>
            <a:ext cx="3532500" cy="31581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073763"/>
              </a:buClr>
              <a:buSzPct val="100000"/>
              <a:buChar char="●"/>
            </a:pPr>
            <a:r>
              <a:rPr lang="en" sz="1800">
                <a:solidFill>
                  <a:srgbClr val="1155CC"/>
                </a:solidFill>
                <a:highlight>
                  <a:srgbClr val="FFFFFF"/>
                </a:highlight>
              </a:rPr>
              <a:t>ϕ</a:t>
            </a:r>
            <a:r>
              <a:rPr lang="en" sz="1800">
                <a:solidFill>
                  <a:srgbClr val="073763"/>
                </a:solidFill>
                <a:highlight>
                  <a:srgbClr val="FFFFFF"/>
                </a:highlight>
              </a:rPr>
              <a:t> </a:t>
            </a:r>
            <a:r>
              <a:rPr lang="en" sz="1800">
                <a:solidFill>
                  <a:srgbClr val="222222"/>
                </a:solidFill>
                <a:highlight>
                  <a:srgbClr val="FFFFFF"/>
                </a:highlight>
              </a:rPr>
              <a:t>represents a physical trait, </a:t>
            </a:r>
            <a:r>
              <a:rPr lang="en" sz="1800">
                <a:solidFill>
                  <a:srgbClr val="990000"/>
                </a:solidFill>
                <a:highlight>
                  <a:srgbClr val="FFFFFF"/>
                </a:highlight>
              </a:rPr>
              <a:t>M</a:t>
            </a:r>
            <a:r>
              <a:rPr lang="en" sz="1800">
                <a:solidFill>
                  <a:srgbClr val="990000"/>
                </a:solidFill>
                <a:highlight>
                  <a:srgbClr val="FFFFFF"/>
                </a:highlight>
              </a:rPr>
              <a:t>elanin</a:t>
            </a:r>
          </a:p>
          <a:p>
            <a:pPr lvl="0" rtl="0">
              <a:lnSpc>
                <a:spcPct val="115000"/>
              </a:lnSpc>
              <a:spcBef>
                <a:spcPts val="0"/>
              </a:spcBef>
              <a:buNone/>
            </a:pPr>
            <a:r>
              <a:t/>
            </a:r>
            <a:endParaRPr sz="1800">
              <a:solidFill>
                <a:srgbClr val="222222"/>
              </a:solidFill>
              <a:highlight>
                <a:srgbClr val="FFFFFF"/>
              </a:highlight>
            </a:endParaRPr>
          </a:p>
          <a:p>
            <a:pPr indent="-342900" lvl="0" marL="457200" rtl="0">
              <a:lnSpc>
                <a:spcPct val="115000"/>
              </a:lnSpc>
              <a:spcBef>
                <a:spcPts val="0"/>
              </a:spcBef>
              <a:buClr>
                <a:srgbClr val="073763"/>
              </a:buClr>
              <a:buSzPct val="100000"/>
              <a:buChar char="●"/>
            </a:pPr>
            <a:r>
              <a:rPr i="1" lang="en" sz="1800">
                <a:solidFill>
                  <a:srgbClr val="1155CC"/>
                </a:solidFill>
                <a:highlight>
                  <a:srgbClr val="FFFFFF"/>
                </a:highlight>
              </a:rPr>
              <a:t>u</a:t>
            </a:r>
            <a:r>
              <a:rPr baseline="-25000" lang="en" sz="1800">
                <a:solidFill>
                  <a:srgbClr val="1155CC"/>
                </a:solidFill>
                <a:highlight>
                  <a:srgbClr val="FFFFFF"/>
                </a:highlight>
              </a:rPr>
              <a:t>1</a:t>
            </a:r>
            <a:r>
              <a:rPr baseline="-25000" lang="en" sz="1800">
                <a:solidFill>
                  <a:srgbClr val="222222"/>
                </a:solidFill>
                <a:highlight>
                  <a:srgbClr val="FFFFFF"/>
                </a:highlight>
              </a:rPr>
              <a:t> </a:t>
            </a:r>
            <a:r>
              <a:rPr lang="en" sz="1800">
                <a:solidFill>
                  <a:srgbClr val="222222"/>
                </a:solidFill>
                <a:highlight>
                  <a:srgbClr val="FFFFFF"/>
                </a:highlight>
              </a:rPr>
              <a:t>and </a:t>
            </a:r>
            <a:r>
              <a:rPr i="1" lang="en" sz="1800">
                <a:solidFill>
                  <a:srgbClr val="1155CC"/>
                </a:solidFill>
                <a:highlight>
                  <a:srgbClr val="FFFFFF"/>
                </a:highlight>
              </a:rPr>
              <a:t>u</a:t>
            </a:r>
            <a:r>
              <a:rPr baseline="-25000" lang="en" sz="1800">
                <a:solidFill>
                  <a:srgbClr val="1155CC"/>
                </a:solidFill>
                <a:highlight>
                  <a:srgbClr val="FFFFFF"/>
                </a:highlight>
              </a:rPr>
              <a:t>2</a:t>
            </a:r>
            <a:r>
              <a:rPr lang="en" sz="1800">
                <a:solidFill>
                  <a:srgbClr val="222222"/>
                </a:solidFill>
                <a:highlight>
                  <a:srgbClr val="FFFFFF"/>
                </a:highlight>
              </a:rPr>
              <a:t> represent underlying genetic factors, </a:t>
            </a:r>
            <a:r>
              <a:rPr lang="en" sz="1800">
                <a:solidFill>
                  <a:srgbClr val="990000"/>
                </a:solidFill>
                <a:highlight>
                  <a:srgbClr val="FFFFFF"/>
                </a:highlight>
              </a:rPr>
              <a:t>A</a:t>
            </a:r>
            <a:r>
              <a:rPr lang="en" sz="1800">
                <a:solidFill>
                  <a:srgbClr val="990000"/>
                </a:solidFill>
                <a:highlight>
                  <a:srgbClr val="FFFFFF"/>
                </a:highlight>
              </a:rPr>
              <a:t>verage Daytime Depth</a:t>
            </a:r>
            <a:r>
              <a:rPr lang="en" sz="1800">
                <a:solidFill>
                  <a:srgbClr val="1155CC"/>
                </a:solidFill>
                <a:highlight>
                  <a:srgbClr val="FFFFFF"/>
                </a:highlight>
              </a:rPr>
              <a:t> </a:t>
            </a:r>
            <a:r>
              <a:rPr lang="en" sz="1800">
                <a:highlight>
                  <a:srgbClr val="FFFFFF"/>
                </a:highlight>
              </a:rPr>
              <a:t>and </a:t>
            </a:r>
            <a:r>
              <a:rPr lang="en" sz="1800">
                <a:solidFill>
                  <a:srgbClr val="990000"/>
                </a:solidFill>
                <a:highlight>
                  <a:srgbClr val="FFFFFF"/>
                </a:highlight>
              </a:rPr>
              <a:t>S</a:t>
            </a:r>
            <a:r>
              <a:rPr lang="en" sz="1800">
                <a:solidFill>
                  <a:srgbClr val="990000"/>
                </a:solidFill>
                <a:highlight>
                  <a:srgbClr val="FFFFFF"/>
                </a:highlight>
              </a:rPr>
              <a:t>ensitivity to UVB</a:t>
            </a:r>
          </a:p>
        </p:txBody>
      </p:sp>
      <p:sp>
        <p:nvSpPr>
          <p:cNvPr id="218" name="Shape 218"/>
          <p:cNvSpPr txBox="1"/>
          <p:nvPr>
            <p:ph idx="4294967295" type="title"/>
          </p:nvPr>
        </p:nvSpPr>
        <p:spPr>
          <a:xfrm>
            <a:off x="1170450" y="348725"/>
            <a:ext cx="6803100" cy="675900"/>
          </a:xfrm>
          <a:prstGeom prst="rect">
            <a:avLst/>
          </a:prstGeom>
        </p:spPr>
        <p:txBody>
          <a:bodyPr anchorCtr="0" anchor="t" bIns="91425" lIns="91425" rIns="91425" wrap="square" tIns="91425">
            <a:noAutofit/>
          </a:bodyPr>
          <a:lstStyle/>
          <a:p>
            <a:pPr lvl="0" rtl="0">
              <a:spcBef>
                <a:spcPts val="0"/>
              </a:spcBef>
              <a:buNone/>
            </a:pPr>
            <a:r>
              <a:rPr lang="en" sz="3000"/>
              <a:t>Tanning Model - </a:t>
            </a:r>
            <a:r>
              <a:rPr i="1" lang="en" sz="3000"/>
              <a:t>Phenotype Surface</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pic>
        <p:nvPicPr>
          <p:cNvPr descr="fitness_edited.png" id="223" name="Shape 223"/>
          <p:cNvPicPr preferRelativeResize="0"/>
          <p:nvPr/>
        </p:nvPicPr>
        <p:blipFill rotWithShape="1">
          <a:blip r:embed="rId3">
            <a:alphaModFix/>
          </a:blip>
          <a:srcRect b="8609" l="10590" r="22968" t="0"/>
          <a:stretch/>
        </p:blipFill>
        <p:spPr>
          <a:xfrm>
            <a:off x="486475" y="1166250"/>
            <a:ext cx="4152574" cy="3386399"/>
          </a:xfrm>
          <a:prstGeom prst="rect">
            <a:avLst/>
          </a:prstGeom>
          <a:noFill/>
          <a:ln>
            <a:noFill/>
          </a:ln>
        </p:spPr>
      </p:pic>
      <p:sp>
        <p:nvSpPr>
          <p:cNvPr id="224" name="Shape 224"/>
          <p:cNvSpPr txBox="1"/>
          <p:nvPr>
            <p:ph idx="4294967295" type="title"/>
          </p:nvPr>
        </p:nvSpPr>
        <p:spPr>
          <a:xfrm>
            <a:off x="1161450" y="342000"/>
            <a:ext cx="6821100" cy="675900"/>
          </a:xfrm>
          <a:prstGeom prst="rect">
            <a:avLst/>
          </a:prstGeom>
        </p:spPr>
        <p:txBody>
          <a:bodyPr anchorCtr="0" anchor="t" bIns="91425" lIns="91425" rIns="91425" wrap="square" tIns="91425">
            <a:noAutofit/>
          </a:bodyPr>
          <a:lstStyle/>
          <a:p>
            <a:pPr lvl="0" rtl="0">
              <a:spcBef>
                <a:spcPts val="0"/>
              </a:spcBef>
              <a:buNone/>
            </a:pPr>
            <a:r>
              <a:rPr lang="en" sz="3000"/>
              <a:t>Tanning Model - </a:t>
            </a:r>
            <a:r>
              <a:rPr i="1" lang="en" sz="3000"/>
              <a:t>Phenotype Surface</a:t>
            </a:r>
          </a:p>
        </p:txBody>
      </p:sp>
      <p:sp>
        <p:nvSpPr>
          <p:cNvPr id="225" name="Shape 225"/>
          <p:cNvSpPr txBox="1"/>
          <p:nvPr/>
        </p:nvSpPr>
        <p:spPr>
          <a:xfrm rot="-5400000">
            <a:off x="-88775" y="2690400"/>
            <a:ext cx="812400" cy="338100"/>
          </a:xfrm>
          <a:prstGeom prst="rect">
            <a:avLst/>
          </a:prstGeom>
          <a:noFill/>
          <a:ln>
            <a:noFill/>
          </a:ln>
        </p:spPr>
        <p:txBody>
          <a:bodyPr anchorCtr="0" anchor="t" bIns="91425" lIns="91425" rIns="91425" wrap="square" tIns="91425">
            <a:noAutofit/>
          </a:bodyPr>
          <a:lstStyle/>
          <a:p>
            <a:pPr lvl="0" rtl="0">
              <a:spcBef>
                <a:spcPts val="0"/>
              </a:spcBef>
              <a:buNone/>
            </a:pPr>
            <a:r>
              <a:rPr lang="en"/>
              <a:t>Melanin</a:t>
            </a:r>
          </a:p>
        </p:txBody>
      </p:sp>
      <p:sp>
        <p:nvSpPr>
          <p:cNvPr id="226" name="Shape 226"/>
          <p:cNvSpPr txBox="1"/>
          <p:nvPr/>
        </p:nvSpPr>
        <p:spPr>
          <a:xfrm rot="742741">
            <a:off x="529389" y="4198519"/>
            <a:ext cx="2115893" cy="402028"/>
          </a:xfrm>
          <a:prstGeom prst="rect">
            <a:avLst/>
          </a:prstGeom>
          <a:noFill/>
          <a:ln>
            <a:noFill/>
          </a:ln>
        </p:spPr>
        <p:txBody>
          <a:bodyPr anchorCtr="0" anchor="t" bIns="91425" lIns="91425" rIns="91425" wrap="square" tIns="91425">
            <a:noAutofit/>
          </a:bodyPr>
          <a:lstStyle/>
          <a:p>
            <a:pPr lvl="0" rtl="0">
              <a:spcBef>
                <a:spcPts val="0"/>
              </a:spcBef>
              <a:buNone/>
            </a:pPr>
            <a:r>
              <a:rPr lang="en"/>
              <a:t>Average Daytime Depth</a:t>
            </a:r>
          </a:p>
        </p:txBody>
      </p:sp>
      <p:sp>
        <p:nvSpPr>
          <p:cNvPr id="227" name="Shape 227"/>
          <p:cNvSpPr txBox="1"/>
          <p:nvPr/>
        </p:nvSpPr>
        <p:spPr>
          <a:xfrm rot="-1406555">
            <a:off x="2971423" y="4127535"/>
            <a:ext cx="1628083" cy="347635"/>
          </a:xfrm>
          <a:prstGeom prst="rect">
            <a:avLst/>
          </a:prstGeom>
          <a:noFill/>
          <a:ln>
            <a:noFill/>
          </a:ln>
        </p:spPr>
        <p:txBody>
          <a:bodyPr anchorCtr="0" anchor="t" bIns="91425" lIns="91425" rIns="91425" wrap="square" tIns="91425">
            <a:noAutofit/>
          </a:bodyPr>
          <a:lstStyle/>
          <a:p>
            <a:pPr lvl="0" rtl="0">
              <a:spcBef>
                <a:spcPts val="0"/>
              </a:spcBef>
              <a:buNone/>
            </a:pPr>
            <a:r>
              <a:rPr lang="en"/>
              <a:t>Sensitivity to UVB</a:t>
            </a:r>
          </a:p>
        </p:txBody>
      </p:sp>
      <p:pic>
        <p:nvPicPr>
          <p:cNvPr descr="linearMelanin.PNG" id="228" name="Shape 228"/>
          <p:cNvPicPr preferRelativeResize="0"/>
          <p:nvPr/>
        </p:nvPicPr>
        <p:blipFill>
          <a:blip r:embed="rId4">
            <a:alphaModFix/>
          </a:blip>
          <a:stretch>
            <a:fillRect/>
          </a:stretch>
        </p:blipFill>
        <p:spPr>
          <a:xfrm>
            <a:off x="4747425" y="1355000"/>
            <a:ext cx="1964125" cy="311075"/>
          </a:xfrm>
          <a:prstGeom prst="rect">
            <a:avLst/>
          </a:prstGeom>
          <a:noFill/>
          <a:ln>
            <a:noFill/>
          </a:ln>
        </p:spPr>
      </p:pic>
      <p:sp>
        <p:nvSpPr>
          <p:cNvPr id="229" name="Shape 229"/>
          <p:cNvSpPr txBox="1"/>
          <p:nvPr/>
        </p:nvSpPr>
        <p:spPr>
          <a:xfrm>
            <a:off x="5150575" y="1855150"/>
            <a:ext cx="3532500" cy="2398200"/>
          </a:xfrm>
          <a:prstGeom prst="rect">
            <a:avLst/>
          </a:prstGeom>
          <a:noFill/>
          <a:ln>
            <a:noFill/>
          </a:ln>
        </p:spPr>
        <p:txBody>
          <a:bodyPr anchorCtr="0" anchor="t" bIns="91425" lIns="91425" rIns="91425" wrap="square" tIns="91425">
            <a:noAutofit/>
          </a:bodyPr>
          <a:lstStyle/>
          <a:p>
            <a:pPr indent="-342900" lvl="0" marL="457200" rtl="0">
              <a:spcBef>
                <a:spcPts val="0"/>
              </a:spcBef>
              <a:buClr>
                <a:srgbClr val="073763"/>
              </a:buClr>
              <a:buSzPct val="100000"/>
              <a:buChar char="●"/>
            </a:pPr>
            <a:r>
              <a:rPr i="1" lang="en" sz="1800">
                <a:solidFill>
                  <a:srgbClr val="1155CC"/>
                </a:solidFill>
              </a:rPr>
              <a:t>z</a:t>
            </a:r>
            <a:r>
              <a:rPr i="1" lang="en" sz="1800"/>
              <a:t> </a:t>
            </a:r>
            <a:r>
              <a:rPr lang="en" sz="1800"/>
              <a:t>is the concentration of melanin produced in response to UV light</a:t>
            </a:r>
          </a:p>
          <a:p>
            <a:pPr lvl="0" rtl="0">
              <a:spcBef>
                <a:spcPts val="0"/>
              </a:spcBef>
              <a:buNone/>
            </a:pPr>
            <a:r>
              <a:t/>
            </a:r>
            <a:endParaRPr sz="1800"/>
          </a:p>
          <a:p>
            <a:pPr indent="-342900" lvl="0" marL="457200" rtl="0">
              <a:spcBef>
                <a:spcPts val="0"/>
              </a:spcBef>
              <a:buClr>
                <a:srgbClr val="073763"/>
              </a:buClr>
              <a:buSzPct val="100000"/>
              <a:buChar char="●"/>
            </a:pPr>
            <a:r>
              <a:rPr i="1" lang="en" sz="1800">
                <a:solidFill>
                  <a:srgbClr val="1155CC"/>
                </a:solidFill>
              </a:rPr>
              <a:t>p</a:t>
            </a:r>
            <a:r>
              <a:rPr i="1" lang="en" sz="1800"/>
              <a:t> </a:t>
            </a:r>
            <a:r>
              <a:rPr lang="en" sz="1800"/>
              <a:t>is the slope of the reaction norm indicating sensitivity to UVB</a:t>
            </a:r>
          </a:p>
          <a:p>
            <a:pPr lvl="0" rtl="0">
              <a:spcBef>
                <a:spcPts val="0"/>
              </a:spcBef>
              <a:buNone/>
            </a:pPr>
            <a:r>
              <a:t/>
            </a:r>
            <a:endParaRPr sz="1800"/>
          </a:p>
          <a:p>
            <a:pPr indent="-342900" lvl="0" marL="457200" rtl="0">
              <a:spcBef>
                <a:spcPts val="0"/>
              </a:spcBef>
              <a:buClr>
                <a:srgbClr val="073763"/>
              </a:buClr>
              <a:buSzPct val="100000"/>
              <a:buChar char="●"/>
            </a:pPr>
            <a:r>
              <a:rPr i="1" lang="en" sz="1800">
                <a:solidFill>
                  <a:srgbClr val="1155CC"/>
                </a:solidFill>
              </a:rPr>
              <a:t>a</a:t>
            </a:r>
            <a:r>
              <a:rPr lang="en" sz="1800">
                <a:solidFill>
                  <a:srgbClr val="073763"/>
                </a:solidFill>
              </a:rPr>
              <a:t> </a:t>
            </a:r>
            <a:r>
              <a:rPr lang="en" sz="1800"/>
              <a:t>is the change in UVB exposure</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idx="4294967295" type="title"/>
          </p:nvPr>
        </p:nvSpPr>
        <p:spPr>
          <a:xfrm>
            <a:off x="2445300" y="348725"/>
            <a:ext cx="4253400" cy="675900"/>
          </a:xfrm>
          <a:prstGeom prst="rect">
            <a:avLst/>
          </a:prstGeom>
        </p:spPr>
        <p:txBody>
          <a:bodyPr anchorCtr="0" anchor="t" bIns="91425" lIns="91425" rIns="91425" wrap="square" tIns="91425">
            <a:noAutofit/>
          </a:bodyPr>
          <a:lstStyle/>
          <a:p>
            <a:pPr lvl="0" rtl="0">
              <a:spcBef>
                <a:spcPts val="0"/>
              </a:spcBef>
              <a:buNone/>
            </a:pPr>
            <a:r>
              <a:rPr lang="en" sz="3000"/>
              <a:t>Tanning Model</a:t>
            </a:r>
            <a:r>
              <a:rPr lang="en" sz="3000"/>
              <a:t> - </a:t>
            </a:r>
            <a:r>
              <a:rPr i="1" lang="en" sz="3000"/>
              <a:t>NDI</a:t>
            </a:r>
          </a:p>
        </p:txBody>
      </p:sp>
      <p:pic>
        <p:nvPicPr>
          <p:cNvPr id="235" name="Shape 235"/>
          <p:cNvPicPr preferRelativeResize="0"/>
          <p:nvPr/>
        </p:nvPicPr>
        <p:blipFill>
          <a:blip r:embed="rId3">
            <a:alphaModFix/>
          </a:blip>
          <a:stretch>
            <a:fillRect/>
          </a:stretch>
        </p:blipFill>
        <p:spPr>
          <a:xfrm>
            <a:off x="4482200" y="2745942"/>
            <a:ext cx="3970150" cy="1194808"/>
          </a:xfrm>
          <a:prstGeom prst="rect">
            <a:avLst/>
          </a:prstGeom>
          <a:noFill/>
          <a:ln>
            <a:noFill/>
          </a:ln>
        </p:spPr>
      </p:pic>
      <p:sp>
        <p:nvSpPr>
          <p:cNvPr id="236" name="Shape 236"/>
          <p:cNvSpPr txBox="1"/>
          <p:nvPr/>
        </p:nvSpPr>
        <p:spPr>
          <a:xfrm>
            <a:off x="370200" y="1402500"/>
            <a:ext cx="3532500" cy="3158100"/>
          </a:xfrm>
          <a:prstGeom prst="rect">
            <a:avLst/>
          </a:prstGeom>
          <a:noFill/>
          <a:ln>
            <a:noFill/>
          </a:ln>
        </p:spPr>
        <p:txBody>
          <a:bodyPr anchorCtr="0" anchor="t" bIns="91425" lIns="91425" rIns="91425" wrap="square" tIns="91425">
            <a:noAutofit/>
          </a:bodyPr>
          <a:lstStyle/>
          <a:p>
            <a:pPr indent="-342900" lvl="0" marL="457200" rtl="0">
              <a:spcBef>
                <a:spcPts val="0"/>
              </a:spcBef>
              <a:buClr>
                <a:srgbClr val="073763"/>
              </a:buClr>
              <a:buSzPct val="100000"/>
              <a:buChar char="●"/>
            </a:pPr>
            <a:r>
              <a:rPr i="1" lang="en" sz="1800">
                <a:solidFill>
                  <a:srgbClr val="1155CC"/>
                </a:solidFill>
              </a:rPr>
              <a:t>d</a:t>
            </a:r>
            <a:r>
              <a:rPr lang="en" sz="1800"/>
              <a:t> is DVM, treated as a quantitative genetic trait</a:t>
            </a:r>
          </a:p>
          <a:p>
            <a:pPr lvl="0" rtl="0">
              <a:lnSpc>
                <a:spcPct val="115000"/>
              </a:lnSpc>
              <a:spcBef>
                <a:spcPts val="0"/>
              </a:spcBef>
              <a:buNone/>
            </a:pPr>
            <a:r>
              <a:t/>
            </a:r>
            <a:endParaRPr i="1" sz="1800">
              <a:solidFill>
                <a:srgbClr val="1155CC"/>
              </a:solidFill>
              <a:highlight>
                <a:srgbClr val="FFFFFF"/>
              </a:highlight>
            </a:endParaRPr>
          </a:p>
          <a:p>
            <a:pPr indent="-342900" lvl="0" marL="457200" rtl="0">
              <a:lnSpc>
                <a:spcPct val="115000"/>
              </a:lnSpc>
              <a:spcBef>
                <a:spcPts val="0"/>
              </a:spcBef>
              <a:buClr>
                <a:srgbClr val="073763"/>
              </a:buClr>
              <a:buSzPct val="100000"/>
              <a:buChar char="●"/>
            </a:pPr>
            <a:r>
              <a:rPr i="1" lang="en" sz="1800">
                <a:solidFill>
                  <a:srgbClr val="1155CC"/>
                </a:solidFill>
                <a:highlight>
                  <a:srgbClr val="FFFFFF"/>
                </a:highlight>
              </a:rPr>
              <a:t>H</a:t>
            </a:r>
            <a:r>
              <a:rPr lang="en" sz="1800"/>
              <a:t> is the heritability matrix</a:t>
            </a:r>
          </a:p>
          <a:p>
            <a:pPr lvl="0" rtl="0">
              <a:lnSpc>
                <a:spcPct val="115000"/>
              </a:lnSpc>
              <a:spcBef>
                <a:spcPts val="0"/>
              </a:spcBef>
              <a:buNone/>
            </a:pPr>
            <a:r>
              <a:t/>
            </a:r>
            <a:endParaRPr sz="1800">
              <a:solidFill>
                <a:srgbClr val="222222"/>
              </a:solidFill>
              <a:highlight>
                <a:srgbClr val="FFFFFF"/>
              </a:highlight>
            </a:endParaRPr>
          </a:p>
          <a:p>
            <a:pPr indent="-342900" lvl="0" marL="457200" rtl="0">
              <a:spcBef>
                <a:spcPts val="0"/>
              </a:spcBef>
              <a:buClr>
                <a:srgbClr val="073763"/>
              </a:buClr>
              <a:buSzPct val="100000"/>
              <a:buChar char="●"/>
            </a:pPr>
            <a:r>
              <a:rPr i="1" lang="en" sz="1800">
                <a:solidFill>
                  <a:srgbClr val="1155CC"/>
                </a:solidFill>
                <a:highlight>
                  <a:srgbClr val="FFFFFF"/>
                </a:highlight>
              </a:rPr>
              <a:t>U</a:t>
            </a:r>
            <a:r>
              <a:rPr lang="en" sz="1800">
                <a:solidFill>
                  <a:srgbClr val="1155CC"/>
                </a:solidFill>
                <a:highlight>
                  <a:srgbClr val="FFFFFF"/>
                </a:highlight>
              </a:rPr>
              <a:t> </a:t>
            </a:r>
            <a:r>
              <a:rPr lang="en" sz="1800">
                <a:highlight>
                  <a:srgbClr val="FFFFFF"/>
                </a:highlight>
              </a:rPr>
              <a:t>represents the change in DVM, simplified</a:t>
            </a:r>
          </a:p>
          <a:p>
            <a:pPr lvl="0" rtl="0">
              <a:spcBef>
                <a:spcPts val="0"/>
              </a:spcBef>
              <a:buNone/>
            </a:pPr>
            <a:r>
              <a:t/>
            </a:r>
            <a:endParaRPr sz="1800">
              <a:highlight>
                <a:srgbClr val="FFFFFF"/>
              </a:highlight>
            </a:endParaRPr>
          </a:p>
          <a:p>
            <a:pPr indent="-342900" lvl="0" marL="457200" rtl="0">
              <a:spcBef>
                <a:spcPts val="0"/>
              </a:spcBef>
              <a:buClr>
                <a:srgbClr val="073763"/>
              </a:buClr>
              <a:buSzPct val="100000"/>
              <a:buChar char="●"/>
            </a:pPr>
            <a:r>
              <a:rPr i="1" lang="en" sz="1800">
                <a:solidFill>
                  <a:srgbClr val="1155CC"/>
                </a:solidFill>
                <a:highlight>
                  <a:srgbClr val="FFFFFF"/>
                </a:highlight>
              </a:rPr>
              <a:t>V</a:t>
            </a:r>
            <a:r>
              <a:rPr lang="en" sz="1800">
                <a:solidFill>
                  <a:srgbClr val="1155CC"/>
                </a:solidFill>
                <a:highlight>
                  <a:srgbClr val="FFFFFF"/>
                </a:highlight>
              </a:rPr>
              <a:t> </a:t>
            </a:r>
            <a:r>
              <a:rPr lang="en" sz="1800">
                <a:highlight>
                  <a:srgbClr val="FFFFFF"/>
                </a:highlight>
              </a:rPr>
              <a:t>represents the change in Melanin, simplified</a:t>
            </a:r>
          </a:p>
        </p:txBody>
      </p:sp>
      <p:pic>
        <p:nvPicPr>
          <p:cNvPr descr="linearMelanin.PNG" id="237" name="Shape 237"/>
          <p:cNvPicPr preferRelativeResize="0"/>
          <p:nvPr/>
        </p:nvPicPr>
        <p:blipFill>
          <a:blip r:embed="rId4">
            <a:alphaModFix/>
          </a:blip>
          <a:stretch>
            <a:fillRect/>
          </a:stretch>
        </p:blipFill>
        <p:spPr>
          <a:xfrm>
            <a:off x="4482200" y="1729738"/>
            <a:ext cx="1964125" cy="311075"/>
          </a:xfrm>
          <a:prstGeom prst="rect">
            <a:avLst/>
          </a:prstGeom>
          <a:noFill/>
          <a:ln>
            <a:noFill/>
          </a:ln>
        </p:spPr>
      </p:pic>
      <p:sp>
        <p:nvSpPr>
          <p:cNvPr id="238" name="Shape 238"/>
          <p:cNvSpPr txBox="1"/>
          <p:nvPr/>
        </p:nvSpPr>
        <p:spPr>
          <a:xfrm>
            <a:off x="4122300" y="1278550"/>
            <a:ext cx="1752300" cy="451200"/>
          </a:xfrm>
          <a:prstGeom prst="rect">
            <a:avLst/>
          </a:prstGeom>
          <a:noFill/>
          <a:ln>
            <a:noFill/>
          </a:ln>
        </p:spPr>
        <p:txBody>
          <a:bodyPr anchorCtr="0" anchor="t" bIns="91425" lIns="91425" rIns="91425" wrap="square" tIns="91425">
            <a:noAutofit/>
          </a:bodyPr>
          <a:lstStyle/>
          <a:p>
            <a:pPr lvl="0">
              <a:spcBef>
                <a:spcPts val="0"/>
              </a:spcBef>
              <a:buNone/>
            </a:pPr>
            <a:r>
              <a:rPr lang="en">
                <a:solidFill>
                  <a:srgbClr val="990000"/>
                </a:solidFill>
              </a:rPr>
              <a:t>Melanin production:</a:t>
            </a:r>
          </a:p>
        </p:txBody>
      </p:sp>
      <p:sp>
        <p:nvSpPr>
          <p:cNvPr id="239" name="Shape 239"/>
          <p:cNvSpPr txBox="1"/>
          <p:nvPr/>
        </p:nvSpPr>
        <p:spPr>
          <a:xfrm>
            <a:off x="4122300" y="2420000"/>
            <a:ext cx="3074700" cy="451200"/>
          </a:xfrm>
          <a:prstGeom prst="rect">
            <a:avLst/>
          </a:prstGeom>
          <a:noFill/>
          <a:ln>
            <a:noFill/>
          </a:ln>
        </p:spPr>
        <p:txBody>
          <a:bodyPr anchorCtr="0" anchor="t" bIns="91425" lIns="91425" rIns="91425" wrap="square" tIns="91425">
            <a:noAutofit/>
          </a:bodyPr>
          <a:lstStyle/>
          <a:p>
            <a:pPr lvl="0" rtl="0">
              <a:spcBef>
                <a:spcPts val="0"/>
              </a:spcBef>
              <a:buNone/>
            </a:pPr>
            <a:r>
              <a:rPr lang="en">
                <a:solidFill>
                  <a:srgbClr val="990000"/>
                </a:solidFill>
              </a:rPr>
              <a:t>Development of genetic </a:t>
            </a:r>
            <a:r>
              <a:rPr lang="en">
                <a:solidFill>
                  <a:srgbClr val="990000"/>
                </a:solidFill>
              </a:rPr>
              <a:t>factors</a:t>
            </a:r>
            <a:r>
              <a:rPr lang="en">
                <a:solidFill>
                  <a:srgbClr val="990000"/>
                </a:solidFill>
              </a:rPr>
              <a:t>:</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pic>
        <p:nvPicPr>
          <p:cNvPr descr="240_F_47531414_8Vj6iYmdowUNtgFrxmmtgPdT8gRTzCdy.jpg" id="244" name="Shape 244"/>
          <p:cNvPicPr preferRelativeResize="0"/>
          <p:nvPr/>
        </p:nvPicPr>
        <p:blipFill rotWithShape="1">
          <a:blip r:embed="rId3">
            <a:alphaModFix/>
          </a:blip>
          <a:srcRect b="2929" l="2876" r="3420" t="4375"/>
          <a:stretch/>
        </p:blipFill>
        <p:spPr>
          <a:xfrm rot="4422062">
            <a:off x="4393955" y="1933503"/>
            <a:ext cx="1045587" cy="660269"/>
          </a:xfrm>
          <a:prstGeom prst="rect">
            <a:avLst/>
          </a:prstGeom>
          <a:noFill/>
          <a:ln>
            <a:noFill/>
          </a:ln>
        </p:spPr>
      </p:pic>
      <p:sp>
        <p:nvSpPr>
          <p:cNvPr id="245" name="Shape 245"/>
          <p:cNvSpPr txBox="1"/>
          <p:nvPr>
            <p:ph type="title"/>
          </p:nvPr>
        </p:nvSpPr>
        <p:spPr>
          <a:xfrm>
            <a:off x="2221650" y="500925"/>
            <a:ext cx="4700700" cy="623700"/>
          </a:xfrm>
          <a:prstGeom prst="rect">
            <a:avLst/>
          </a:prstGeom>
        </p:spPr>
        <p:txBody>
          <a:bodyPr anchorCtr="0" anchor="t" bIns="91425" lIns="91425" rIns="91425" wrap="square" tIns="91425">
            <a:noAutofit/>
          </a:bodyPr>
          <a:lstStyle/>
          <a:p>
            <a:pPr lvl="0" rtl="0">
              <a:spcBef>
                <a:spcPts val="0"/>
              </a:spcBef>
              <a:buNone/>
            </a:pPr>
            <a:r>
              <a:rPr i="1" lang="en" sz="3000"/>
              <a:t>Daphnia</a:t>
            </a:r>
            <a:r>
              <a:rPr lang="en" sz="3000"/>
              <a:t> Species Objects</a:t>
            </a:r>
          </a:p>
        </p:txBody>
      </p:sp>
      <p:sp>
        <p:nvSpPr>
          <p:cNvPr id="246" name="Shape 246"/>
          <p:cNvSpPr txBox="1"/>
          <p:nvPr/>
        </p:nvSpPr>
        <p:spPr>
          <a:xfrm>
            <a:off x="480425" y="1714450"/>
            <a:ext cx="3532500" cy="31581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000000"/>
              </a:buClr>
              <a:buSzPct val="100000"/>
              <a:buChar char="●"/>
            </a:pPr>
            <a:r>
              <a:rPr lang="en" sz="1800">
                <a:highlight>
                  <a:srgbClr val="FFFFFF"/>
                </a:highlight>
              </a:rPr>
              <a:t>States represent phenotypic traits, </a:t>
            </a:r>
            <a:r>
              <a:rPr lang="en" sz="1800">
                <a:solidFill>
                  <a:srgbClr val="1155CC"/>
                </a:solidFill>
                <a:highlight>
                  <a:srgbClr val="FFFFFF"/>
                </a:highlight>
              </a:rPr>
              <a:t>DVM</a:t>
            </a:r>
            <a:r>
              <a:rPr lang="en" sz="1800">
                <a:highlight>
                  <a:srgbClr val="FFFFFF"/>
                </a:highlight>
              </a:rPr>
              <a:t> and </a:t>
            </a:r>
            <a:r>
              <a:rPr lang="en" sz="1800">
                <a:solidFill>
                  <a:srgbClr val="990000"/>
                </a:solidFill>
                <a:highlight>
                  <a:srgbClr val="FFFFFF"/>
                </a:highlight>
              </a:rPr>
              <a:t>Melanin</a:t>
            </a:r>
          </a:p>
          <a:p>
            <a:pPr lvl="0" rtl="0">
              <a:lnSpc>
                <a:spcPct val="115000"/>
              </a:lnSpc>
              <a:spcBef>
                <a:spcPts val="0"/>
              </a:spcBef>
              <a:buNone/>
            </a:pPr>
            <a:r>
              <a:t/>
            </a:r>
            <a:endParaRPr sz="1800">
              <a:highlight>
                <a:srgbClr val="FFFFFF"/>
              </a:highlight>
            </a:endParaRPr>
          </a:p>
          <a:p>
            <a:pPr indent="-342900" lvl="0" marL="457200" rtl="0">
              <a:lnSpc>
                <a:spcPct val="115000"/>
              </a:lnSpc>
              <a:spcBef>
                <a:spcPts val="0"/>
              </a:spcBef>
              <a:buClr>
                <a:srgbClr val="000000"/>
              </a:buClr>
              <a:buSzPct val="100000"/>
              <a:buChar char="●"/>
            </a:pPr>
            <a:r>
              <a:rPr lang="en" sz="1800">
                <a:highlight>
                  <a:srgbClr val="FFFFFF"/>
                </a:highlight>
              </a:rPr>
              <a:t>Behaviours represent the phenotypic functions of our models for </a:t>
            </a:r>
            <a:r>
              <a:rPr i="1" lang="en" sz="1800">
                <a:highlight>
                  <a:srgbClr val="FFFFFF"/>
                </a:highlight>
              </a:rPr>
              <a:t>Daphnia</a:t>
            </a:r>
            <a:r>
              <a:rPr lang="en" sz="1800">
                <a:highlight>
                  <a:srgbClr val="FFFFFF"/>
                </a:highlight>
              </a:rPr>
              <a:t>, Classic and Tanning</a:t>
            </a:r>
          </a:p>
        </p:txBody>
      </p:sp>
      <p:pic>
        <p:nvPicPr>
          <p:cNvPr descr="Fig-5-Pigmented-zooplankton-Melanised-Daphnia-umbra-left-and-Eudiaptomus-graciloides.png" id="247" name="Shape 247"/>
          <p:cNvPicPr preferRelativeResize="0"/>
          <p:nvPr/>
        </p:nvPicPr>
        <p:blipFill rotWithShape="1">
          <a:blip r:embed="rId4">
            <a:alphaModFix/>
          </a:blip>
          <a:srcRect b="0" l="0" r="34759" t="0"/>
          <a:stretch/>
        </p:blipFill>
        <p:spPr>
          <a:xfrm>
            <a:off x="5818325" y="2052850"/>
            <a:ext cx="3203624" cy="2380170"/>
          </a:xfrm>
          <a:prstGeom prst="rect">
            <a:avLst/>
          </a:prstGeom>
          <a:noFill/>
          <a:ln>
            <a:noFill/>
          </a:ln>
        </p:spPr>
      </p:pic>
      <p:sp>
        <p:nvSpPr>
          <p:cNvPr id="248" name="Shape 248"/>
          <p:cNvSpPr txBox="1"/>
          <p:nvPr/>
        </p:nvSpPr>
        <p:spPr>
          <a:xfrm>
            <a:off x="4108500" y="4853700"/>
            <a:ext cx="5035500" cy="289800"/>
          </a:xfrm>
          <a:prstGeom prst="rect">
            <a:avLst/>
          </a:prstGeom>
          <a:noFill/>
          <a:ln>
            <a:noFill/>
          </a:ln>
        </p:spPr>
        <p:txBody>
          <a:bodyPr anchorCtr="0" anchor="ctr" bIns="91425" lIns="91425" rIns="91425" wrap="square" tIns="91425">
            <a:noAutofit/>
          </a:bodyPr>
          <a:lstStyle/>
          <a:p>
            <a:pPr lvl="0" rtl="0">
              <a:spcBef>
                <a:spcPts val="0"/>
              </a:spcBef>
              <a:buNone/>
            </a:pPr>
            <a:r>
              <a:rPr lang="en" sz="600">
                <a:solidFill>
                  <a:srgbClr val="0B5394"/>
                </a:solidFill>
              </a:rPr>
              <a:t>https://www.researchgate.net/figure/</a:t>
            </a:r>
            <a:r>
              <a:rPr lang="en" sz="600">
                <a:solidFill>
                  <a:srgbClr val="0B5394"/>
                </a:solidFill>
              </a:rPr>
              <a:t>51073279_fig5_Fig-5-Pigmented-zooplankton-Melanised-Daphnia-umbra-left-and-Eudiaptomus-graciloides</a:t>
            </a:r>
          </a:p>
        </p:txBody>
      </p:sp>
      <p:sp>
        <p:nvSpPr>
          <p:cNvPr id="249" name="Shape 249"/>
          <p:cNvSpPr/>
          <p:nvPr/>
        </p:nvSpPr>
        <p:spPr>
          <a:xfrm>
            <a:off x="4014038" y="1669200"/>
            <a:ext cx="1805400" cy="3036300"/>
          </a:xfrm>
          <a:prstGeom prst="roundRect">
            <a:avLst>
              <a:gd fmla="val 16667" name="adj"/>
            </a:avLst>
          </a:prstGeom>
          <a:noFill/>
          <a:ln cap="flat" cmpd="sng" w="19050">
            <a:solidFill>
              <a:srgbClr val="0B5394"/>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50" name="Shape 250"/>
          <p:cNvSpPr txBox="1"/>
          <p:nvPr/>
        </p:nvSpPr>
        <p:spPr>
          <a:xfrm>
            <a:off x="5611500" y="4670175"/>
            <a:ext cx="3532500" cy="289800"/>
          </a:xfrm>
          <a:prstGeom prst="rect">
            <a:avLst/>
          </a:prstGeom>
          <a:noFill/>
          <a:ln>
            <a:noFill/>
          </a:ln>
        </p:spPr>
        <p:txBody>
          <a:bodyPr anchorCtr="0" anchor="ctr" bIns="91425" lIns="91425" rIns="91425" wrap="square" tIns="91425">
            <a:noAutofit/>
          </a:bodyPr>
          <a:lstStyle/>
          <a:p>
            <a:pPr lvl="0" rtl="0">
              <a:spcBef>
                <a:spcPts val="0"/>
              </a:spcBef>
              <a:buNone/>
            </a:pPr>
            <a:r>
              <a:rPr lang="en" sz="600">
                <a:solidFill>
                  <a:srgbClr val="0B5394"/>
                </a:solidFill>
              </a:rPr>
              <a:t>https://t3.ftcdn.net/jpg/00/47/53/14/240_F_47531414_8Vj6iYmdowUNtgFrxmmtgPdT8gRTzCdy.jpg</a:t>
            </a:r>
          </a:p>
        </p:txBody>
      </p:sp>
      <p:graphicFrame>
        <p:nvGraphicFramePr>
          <p:cNvPr id="251" name="Shape 251"/>
          <p:cNvGraphicFramePr/>
          <p:nvPr/>
        </p:nvGraphicFramePr>
        <p:xfrm>
          <a:off x="4279938" y="2794575"/>
          <a:ext cx="3000000" cy="3000000"/>
        </p:xfrm>
        <a:graphic>
          <a:graphicData uri="http://schemas.openxmlformats.org/drawingml/2006/table">
            <a:tbl>
              <a:tblPr>
                <a:noFill/>
                <a:tableStyleId>{673E1B55-DFCE-4331-B7A5-FABDFB0DD293}</a:tableStyleId>
              </a:tblPr>
              <a:tblGrid>
                <a:gridCol w="1273600"/>
              </a:tblGrid>
              <a:tr h="335600">
                <a:tc>
                  <a:txBody>
                    <a:bodyPr>
                      <a:noAutofit/>
                    </a:bodyPr>
                    <a:lstStyle/>
                    <a:p>
                      <a:pPr lvl="0" rtl="0" algn="ctr">
                        <a:spcBef>
                          <a:spcPts val="0"/>
                        </a:spcBef>
                        <a:buNone/>
                      </a:pPr>
                      <a:r>
                        <a:rPr i="1" lang="en"/>
                        <a:t>Daphnia melanica</a:t>
                      </a:r>
                    </a:p>
                  </a:txBody>
                  <a:tcPr marT="91425" marB="91425" marR="91425" marL="91425"/>
                </a:tc>
              </a:tr>
              <a:tr h="514825">
                <a:tc>
                  <a:txBody>
                    <a:bodyPr>
                      <a:noAutofit/>
                    </a:bodyPr>
                    <a:lstStyle/>
                    <a:p>
                      <a:pPr lvl="0" rtl="0">
                        <a:spcBef>
                          <a:spcPts val="0"/>
                        </a:spcBef>
                        <a:buNone/>
                      </a:pPr>
                      <a:r>
                        <a:rPr lang="en"/>
                        <a:t>- </a:t>
                      </a:r>
                      <a:r>
                        <a:rPr lang="en">
                          <a:solidFill>
                            <a:srgbClr val="1155CC"/>
                          </a:solidFill>
                        </a:rPr>
                        <a:t>DVM</a:t>
                      </a:r>
                      <a:r>
                        <a:rPr lang="en"/>
                        <a:t>: int</a:t>
                      </a:r>
                    </a:p>
                    <a:p>
                      <a:pPr lvl="0" rtl="0">
                        <a:spcBef>
                          <a:spcPts val="0"/>
                        </a:spcBef>
                        <a:buNone/>
                      </a:pPr>
                      <a:r>
                        <a:rPr lang="en"/>
                        <a:t>- </a:t>
                      </a:r>
                      <a:r>
                        <a:rPr lang="en">
                          <a:solidFill>
                            <a:srgbClr val="990000"/>
                          </a:solidFill>
                        </a:rPr>
                        <a:t>Melanin</a:t>
                      </a:r>
                      <a:r>
                        <a:rPr lang="en"/>
                        <a:t>: int</a:t>
                      </a:r>
                    </a:p>
                  </a:txBody>
                  <a:tcPr marT="91425" marB="91425" marR="91425" marL="91425"/>
                </a:tc>
              </a:tr>
              <a:tr h="514825">
                <a:tc>
                  <a:txBody>
                    <a:bodyPr>
                      <a:noAutofit/>
                    </a:bodyPr>
                    <a:lstStyle/>
                    <a:p>
                      <a:pPr lvl="0" rtl="0">
                        <a:spcBef>
                          <a:spcPts val="0"/>
                        </a:spcBef>
                        <a:buNone/>
                      </a:pPr>
                      <a:r>
                        <a:rPr lang="en"/>
                        <a:t>+ setDVM</a:t>
                      </a:r>
                    </a:p>
                    <a:p>
                      <a:pPr lvl="0" rtl="0">
                        <a:spcBef>
                          <a:spcPts val="0"/>
                        </a:spcBef>
                        <a:buNone/>
                      </a:pPr>
                      <a:r>
                        <a:rPr lang="en"/>
                        <a:t>+ setMelanin</a:t>
                      </a:r>
                    </a:p>
                  </a:txBody>
                  <a:tcPr marT="91425" marB="91425" marR="91425" marL="91425"/>
                </a:tc>
              </a:tr>
            </a:tbl>
          </a:graphicData>
        </a:graphic>
      </p:graphicFrame>
      <p:sp>
        <p:nvSpPr>
          <p:cNvPr id="252" name="Shape 252"/>
          <p:cNvSpPr txBox="1"/>
          <p:nvPr/>
        </p:nvSpPr>
        <p:spPr>
          <a:xfrm>
            <a:off x="4133525" y="1349100"/>
            <a:ext cx="1596900" cy="320100"/>
          </a:xfrm>
          <a:prstGeom prst="rect">
            <a:avLst/>
          </a:prstGeom>
          <a:noFill/>
          <a:ln>
            <a:noFill/>
          </a:ln>
        </p:spPr>
        <p:txBody>
          <a:bodyPr anchorCtr="0" anchor="t" bIns="91425" lIns="91425" rIns="91425" wrap="square" tIns="91425">
            <a:noAutofit/>
          </a:bodyPr>
          <a:lstStyle/>
          <a:p>
            <a:pPr lvl="0" rtl="0">
              <a:spcBef>
                <a:spcPts val="0"/>
              </a:spcBef>
              <a:buNone/>
            </a:pPr>
            <a:r>
              <a:rPr i="1" lang="en">
                <a:solidFill>
                  <a:srgbClr val="073763"/>
                </a:solidFill>
              </a:rPr>
              <a:t>Daphnia </a:t>
            </a:r>
            <a:r>
              <a:rPr lang="en">
                <a:solidFill>
                  <a:srgbClr val="073763"/>
                </a:solidFill>
              </a:rPr>
              <a:t>Blueprint</a:t>
            </a:r>
          </a:p>
        </p:txBody>
      </p:sp>
      <p:sp>
        <p:nvSpPr>
          <p:cNvPr id="253" name="Shape 253"/>
          <p:cNvSpPr/>
          <p:nvPr/>
        </p:nvSpPr>
        <p:spPr>
          <a:xfrm>
            <a:off x="6313175" y="2052850"/>
            <a:ext cx="927300" cy="1188900"/>
          </a:xfrm>
          <a:prstGeom prst="roundRect">
            <a:avLst>
              <a:gd fmla="val 16667" name="adj"/>
            </a:avLst>
          </a:prstGeom>
          <a:noFill/>
          <a:ln cap="flat" cmpd="sng" w="19050">
            <a:solidFill>
              <a:srgbClr val="0B5394"/>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54" name="Shape 254"/>
          <p:cNvSpPr/>
          <p:nvPr/>
        </p:nvSpPr>
        <p:spPr>
          <a:xfrm>
            <a:off x="7644475" y="3244125"/>
            <a:ext cx="927300" cy="1188900"/>
          </a:xfrm>
          <a:prstGeom prst="roundRect">
            <a:avLst>
              <a:gd fmla="val 16667" name="adj"/>
            </a:avLst>
          </a:prstGeom>
          <a:noFill/>
          <a:ln cap="flat" cmpd="sng" w="19050">
            <a:solidFill>
              <a:srgbClr val="0B5394"/>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55" name="Shape 255"/>
          <p:cNvSpPr txBox="1"/>
          <p:nvPr/>
        </p:nvSpPr>
        <p:spPr>
          <a:xfrm>
            <a:off x="6664138" y="1732750"/>
            <a:ext cx="1512000" cy="320100"/>
          </a:xfrm>
          <a:prstGeom prst="rect">
            <a:avLst/>
          </a:prstGeom>
          <a:noFill/>
          <a:ln>
            <a:noFill/>
          </a:ln>
        </p:spPr>
        <p:txBody>
          <a:bodyPr anchorCtr="0" anchor="t" bIns="91425" lIns="91425" rIns="91425" wrap="square" tIns="91425">
            <a:noAutofit/>
          </a:bodyPr>
          <a:lstStyle/>
          <a:p>
            <a:pPr lvl="0" rtl="0">
              <a:spcBef>
                <a:spcPts val="0"/>
              </a:spcBef>
              <a:buNone/>
            </a:pPr>
            <a:r>
              <a:rPr i="1" lang="en">
                <a:solidFill>
                  <a:srgbClr val="073763"/>
                </a:solidFill>
              </a:rPr>
              <a:t>Daphnia </a:t>
            </a:r>
            <a:r>
              <a:rPr lang="en">
                <a:solidFill>
                  <a:srgbClr val="073763"/>
                </a:solidFill>
              </a:rPr>
              <a:t>Objects</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Shape 260"/>
          <p:cNvSpPr txBox="1"/>
          <p:nvPr>
            <p:ph type="title"/>
          </p:nvPr>
        </p:nvSpPr>
        <p:spPr>
          <a:xfrm>
            <a:off x="963450" y="500925"/>
            <a:ext cx="7217100" cy="623700"/>
          </a:xfrm>
          <a:prstGeom prst="rect">
            <a:avLst/>
          </a:prstGeom>
        </p:spPr>
        <p:txBody>
          <a:bodyPr anchorCtr="0" anchor="t" bIns="91425" lIns="91425" rIns="91425" wrap="square" tIns="91425">
            <a:noAutofit/>
          </a:bodyPr>
          <a:lstStyle/>
          <a:p>
            <a:pPr lvl="0" rtl="0">
              <a:spcBef>
                <a:spcPts val="0"/>
              </a:spcBef>
              <a:buNone/>
            </a:pPr>
            <a:r>
              <a:rPr lang="en" sz="3000"/>
              <a:t>Software Architecture - </a:t>
            </a:r>
            <a:r>
              <a:rPr i="1" lang="en" sz="3000"/>
              <a:t>Classic Model</a:t>
            </a:r>
          </a:p>
        </p:txBody>
      </p:sp>
      <p:pic>
        <p:nvPicPr>
          <p:cNvPr descr="ModEdiUML2WithoutMod2_ModelOneOnly.png" id="261" name="Shape 261"/>
          <p:cNvPicPr preferRelativeResize="0"/>
          <p:nvPr/>
        </p:nvPicPr>
        <p:blipFill>
          <a:blip r:embed="rId3">
            <a:alphaModFix/>
          </a:blip>
          <a:stretch>
            <a:fillRect/>
          </a:stretch>
        </p:blipFill>
        <p:spPr>
          <a:xfrm>
            <a:off x="33550" y="1508525"/>
            <a:ext cx="9076901" cy="3634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Shape 73"/>
          <p:cNvSpPr txBox="1"/>
          <p:nvPr>
            <p:ph type="title"/>
          </p:nvPr>
        </p:nvSpPr>
        <p:spPr>
          <a:xfrm>
            <a:off x="1189800" y="624375"/>
            <a:ext cx="6764400" cy="686100"/>
          </a:xfrm>
          <a:prstGeom prst="rect">
            <a:avLst/>
          </a:prstGeom>
        </p:spPr>
        <p:txBody>
          <a:bodyPr anchorCtr="0" anchor="b" bIns="91425" lIns="91425" rIns="91425" wrap="square" tIns="91425">
            <a:noAutofit/>
          </a:bodyPr>
          <a:lstStyle/>
          <a:p>
            <a:pPr lvl="0">
              <a:spcBef>
                <a:spcPts val="0"/>
              </a:spcBef>
              <a:buNone/>
            </a:pPr>
            <a:r>
              <a:rPr lang="en" sz="3000"/>
              <a:t>Background - </a:t>
            </a:r>
            <a:r>
              <a:rPr i="1" lang="en" sz="3000"/>
              <a:t>Quantitative Genetics</a:t>
            </a:r>
          </a:p>
        </p:txBody>
      </p:sp>
      <p:pic>
        <p:nvPicPr>
          <p:cNvPr descr="alpacas.png" id="74" name="Shape 74"/>
          <p:cNvPicPr preferRelativeResize="0"/>
          <p:nvPr/>
        </p:nvPicPr>
        <p:blipFill>
          <a:blip r:embed="rId3">
            <a:alphaModFix/>
          </a:blip>
          <a:stretch>
            <a:fillRect/>
          </a:stretch>
        </p:blipFill>
        <p:spPr>
          <a:xfrm>
            <a:off x="509202" y="1630350"/>
            <a:ext cx="8125600" cy="2527683"/>
          </a:xfrm>
          <a:prstGeom prst="rect">
            <a:avLst/>
          </a:prstGeom>
          <a:noFill/>
          <a:ln>
            <a:noFill/>
          </a:ln>
        </p:spPr>
      </p:pic>
      <p:sp>
        <p:nvSpPr>
          <p:cNvPr id="75" name="Shape 75"/>
          <p:cNvSpPr txBox="1"/>
          <p:nvPr/>
        </p:nvSpPr>
        <p:spPr>
          <a:xfrm>
            <a:off x="7000200" y="4870800"/>
            <a:ext cx="2143800" cy="272700"/>
          </a:xfrm>
          <a:prstGeom prst="rect">
            <a:avLst/>
          </a:prstGeom>
          <a:noFill/>
          <a:ln>
            <a:noFill/>
          </a:ln>
        </p:spPr>
        <p:txBody>
          <a:bodyPr anchorCtr="0" anchor="ctr" bIns="91425" lIns="91425" rIns="91425" wrap="square" tIns="91425">
            <a:noAutofit/>
          </a:bodyPr>
          <a:lstStyle/>
          <a:p>
            <a:pPr lvl="0" rtl="0">
              <a:spcBef>
                <a:spcPts val="0"/>
              </a:spcBef>
              <a:buNone/>
            </a:pPr>
            <a:r>
              <a:rPr lang="en" sz="600">
                <a:solidFill>
                  <a:srgbClr val="0B5394"/>
                </a:solidFill>
              </a:rPr>
              <a:t>http://www.bio.miami.edu/dana/250/250SS15_2print.html</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Shape 266"/>
          <p:cNvSpPr txBox="1"/>
          <p:nvPr>
            <p:ph type="title"/>
          </p:nvPr>
        </p:nvSpPr>
        <p:spPr>
          <a:xfrm>
            <a:off x="818400" y="522825"/>
            <a:ext cx="7507200" cy="601800"/>
          </a:xfrm>
          <a:prstGeom prst="rect">
            <a:avLst/>
          </a:prstGeom>
        </p:spPr>
        <p:txBody>
          <a:bodyPr anchorCtr="0" anchor="t" bIns="91425" lIns="91425" rIns="91425" wrap="square" tIns="91425">
            <a:noAutofit/>
          </a:bodyPr>
          <a:lstStyle/>
          <a:p>
            <a:pPr lvl="0" rtl="0">
              <a:spcBef>
                <a:spcPts val="0"/>
              </a:spcBef>
              <a:buNone/>
            </a:pPr>
            <a:r>
              <a:rPr lang="en" sz="3000"/>
              <a:t>Software Architecture - </a:t>
            </a:r>
            <a:r>
              <a:rPr i="1" lang="en" sz="3000"/>
              <a:t>Tanning Model</a:t>
            </a:r>
          </a:p>
        </p:txBody>
      </p:sp>
      <p:pic>
        <p:nvPicPr>
          <p:cNvPr descr="ModEdiUML2WithoutMod2.png" id="267" name="Shape 267"/>
          <p:cNvPicPr preferRelativeResize="0"/>
          <p:nvPr/>
        </p:nvPicPr>
        <p:blipFill>
          <a:blip r:embed="rId3">
            <a:alphaModFix/>
          </a:blip>
          <a:stretch>
            <a:fillRect/>
          </a:stretch>
        </p:blipFill>
        <p:spPr>
          <a:xfrm>
            <a:off x="36112" y="1510575"/>
            <a:ext cx="9071775" cy="3632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Shape 272"/>
          <p:cNvSpPr txBox="1"/>
          <p:nvPr>
            <p:ph type="title"/>
          </p:nvPr>
        </p:nvSpPr>
        <p:spPr>
          <a:xfrm>
            <a:off x="1676550" y="235900"/>
            <a:ext cx="5790900" cy="594600"/>
          </a:xfrm>
          <a:prstGeom prst="rect">
            <a:avLst/>
          </a:prstGeom>
        </p:spPr>
        <p:txBody>
          <a:bodyPr anchorCtr="0" anchor="b" bIns="91425" lIns="91425" rIns="91425" wrap="square" tIns="91425">
            <a:noAutofit/>
          </a:bodyPr>
          <a:lstStyle/>
          <a:p>
            <a:pPr lvl="0" algn="ctr">
              <a:spcBef>
                <a:spcPts val="0"/>
              </a:spcBef>
              <a:buNone/>
            </a:pPr>
            <a:r>
              <a:rPr lang="en" sz="2800"/>
              <a:t>Initial DVM </a:t>
            </a:r>
            <a:r>
              <a:rPr lang="en" sz="2800"/>
              <a:t>Parameter Sweep</a:t>
            </a:r>
          </a:p>
        </p:txBody>
      </p:sp>
      <p:pic>
        <p:nvPicPr>
          <p:cNvPr descr="meanDVMTile.png" id="273" name="Shape 273"/>
          <p:cNvPicPr preferRelativeResize="0"/>
          <p:nvPr/>
        </p:nvPicPr>
        <p:blipFill>
          <a:blip r:embed="rId3">
            <a:alphaModFix/>
          </a:blip>
          <a:stretch>
            <a:fillRect/>
          </a:stretch>
        </p:blipFill>
        <p:spPr>
          <a:xfrm>
            <a:off x="3672975" y="830500"/>
            <a:ext cx="5343477" cy="4174575"/>
          </a:xfrm>
          <a:prstGeom prst="rect">
            <a:avLst/>
          </a:prstGeom>
          <a:noFill/>
          <a:ln>
            <a:noFill/>
          </a:ln>
        </p:spPr>
      </p:pic>
      <p:sp>
        <p:nvSpPr>
          <p:cNvPr id="274" name="Shape 274"/>
          <p:cNvSpPr txBox="1"/>
          <p:nvPr/>
        </p:nvSpPr>
        <p:spPr>
          <a:xfrm>
            <a:off x="348425" y="942625"/>
            <a:ext cx="2972100" cy="908400"/>
          </a:xfrm>
          <a:prstGeom prst="rect">
            <a:avLst/>
          </a:prstGeom>
          <a:noFill/>
          <a:ln>
            <a:noFill/>
          </a:ln>
        </p:spPr>
        <p:txBody>
          <a:bodyPr anchorCtr="0" anchor="t" bIns="91425" lIns="91425" rIns="91425" wrap="square" tIns="91425">
            <a:noAutofit/>
          </a:bodyPr>
          <a:lstStyle/>
          <a:p>
            <a:pPr lvl="0" rtl="0">
              <a:lnSpc>
                <a:spcPct val="115000"/>
              </a:lnSpc>
              <a:spcBef>
                <a:spcPts val="0"/>
              </a:spcBef>
              <a:buNone/>
            </a:pPr>
            <a:r>
              <a:rPr lang="en" sz="1800">
                <a:solidFill>
                  <a:schemeClr val="lt1"/>
                </a:solidFill>
              </a:rPr>
              <a:t>Sweep conclusions:</a:t>
            </a:r>
          </a:p>
          <a:p>
            <a:pPr lvl="0" rtl="0">
              <a:lnSpc>
                <a:spcPct val="115000"/>
              </a:lnSpc>
              <a:spcBef>
                <a:spcPts val="0"/>
              </a:spcBef>
              <a:buNone/>
            </a:pPr>
            <a:r>
              <a:t/>
            </a:r>
            <a:endParaRPr sz="1800">
              <a:solidFill>
                <a:schemeClr val="lt1"/>
              </a:solidFill>
            </a:endParaRPr>
          </a:p>
          <a:p>
            <a:pPr indent="-342900" lvl="0" marL="457200" rtl="0">
              <a:lnSpc>
                <a:spcPct val="115000"/>
              </a:lnSpc>
              <a:spcBef>
                <a:spcPts val="0"/>
              </a:spcBef>
              <a:buClr>
                <a:srgbClr val="FFFFFF"/>
              </a:buClr>
              <a:buSzPct val="100000"/>
              <a:buChar char="●"/>
            </a:pPr>
            <a:r>
              <a:rPr lang="en" sz="1800">
                <a:solidFill>
                  <a:srgbClr val="FFFFFF"/>
                </a:solidFill>
              </a:rPr>
              <a:t>Closer and Farther</a:t>
            </a:r>
          </a:p>
          <a:p>
            <a:pPr lvl="0" rtl="0">
              <a:lnSpc>
                <a:spcPct val="115000"/>
              </a:lnSpc>
              <a:spcBef>
                <a:spcPts val="0"/>
              </a:spcBef>
              <a:buNone/>
            </a:pPr>
            <a:r>
              <a:rPr lang="en" sz="1800">
                <a:solidFill>
                  <a:srgbClr val="FFFFFF"/>
                </a:solidFill>
              </a:rPr>
              <a:t> </a:t>
            </a:r>
          </a:p>
          <a:p>
            <a:pPr indent="-342900" lvl="0" marL="457200" rtl="0">
              <a:lnSpc>
                <a:spcPct val="115000"/>
              </a:lnSpc>
              <a:spcBef>
                <a:spcPts val="0"/>
              </a:spcBef>
              <a:buClr>
                <a:srgbClr val="FFFFFF"/>
              </a:buClr>
              <a:buSzPct val="100000"/>
              <a:buChar char="●"/>
            </a:pPr>
            <a:r>
              <a:rPr lang="en" sz="1800">
                <a:solidFill>
                  <a:srgbClr val="FFFFFF"/>
                </a:solidFill>
              </a:rPr>
              <a:t>Little change in trajectory</a:t>
            </a:r>
          </a:p>
          <a:p>
            <a:pPr lvl="0" rtl="0">
              <a:lnSpc>
                <a:spcPct val="115000"/>
              </a:lnSpc>
              <a:spcBef>
                <a:spcPts val="0"/>
              </a:spcBef>
              <a:buNone/>
            </a:pPr>
            <a:r>
              <a:t/>
            </a:r>
            <a:endParaRPr sz="1800">
              <a:solidFill>
                <a:srgbClr val="FFFFFF"/>
              </a:solidFill>
            </a:endParaRPr>
          </a:p>
          <a:p>
            <a:pPr indent="-342900" lvl="0" marL="457200" rtl="0">
              <a:lnSpc>
                <a:spcPct val="115000"/>
              </a:lnSpc>
              <a:spcBef>
                <a:spcPts val="0"/>
              </a:spcBef>
              <a:buClr>
                <a:srgbClr val="FFFFFF"/>
              </a:buClr>
              <a:buSzPct val="100000"/>
              <a:buChar char="●"/>
            </a:pPr>
            <a:r>
              <a:rPr i="1" lang="en" sz="1800">
                <a:solidFill>
                  <a:schemeClr val="lt1"/>
                </a:solidFill>
              </a:rPr>
              <a:t>Classic</a:t>
            </a:r>
            <a:r>
              <a:rPr lang="en" sz="1800">
                <a:solidFill>
                  <a:schemeClr val="lt1"/>
                </a:solidFill>
              </a:rPr>
              <a:t> model evolves more slowly than </a:t>
            </a:r>
            <a:r>
              <a:rPr i="1" lang="en" sz="1800">
                <a:solidFill>
                  <a:schemeClr val="lt1"/>
                </a:solidFill>
              </a:rPr>
              <a:t>Tanning</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Shape 279"/>
          <p:cNvSpPr txBox="1"/>
          <p:nvPr>
            <p:ph type="title"/>
          </p:nvPr>
        </p:nvSpPr>
        <p:spPr>
          <a:xfrm>
            <a:off x="1523100" y="235900"/>
            <a:ext cx="6097800" cy="594600"/>
          </a:xfrm>
          <a:prstGeom prst="rect">
            <a:avLst/>
          </a:prstGeom>
        </p:spPr>
        <p:txBody>
          <a:bodyPr anchorCtr="0" anchor="b" bIns="91425" lIns="91425" rIns="91425" wrap="square" tIns="91425">
            <a:noAutofit/>
          </a:bodyPr>
          <a:lstStyle/>
          <a:p>
            <a:pPr lvl="0" rtl="0" algn="ctr">
              <a:spcBef>
                <a:spcPts val="0"/>
              </a:spcBef>
              <a:buNone/>
            </a:pPr>
            <a:r>
              <a:rPr lang="en" sz="2800"/>
              <a:t>Variance DVM </a:t>
            </a:r>
            <a:r>
              <a:rPr lang="en" sz="2800"/>
              <a:t>Parameter Sweep</a:t>
            </a:r>
          </a:p>
        </p:txBody>
      </p:sp>
      <p:pic>
        <p:nvPicPr>
          <p:cNvPr descr="PVDVMTile.png" id="280" name="Shape 280"/>
          <p:cNvPicPr preferRelativeResize="0"/>
          <p:nvPr/>
        </p:nvPicPr>
        <p:blipFill>
          <a:blip r:embed="rId3">
            <a:alphaModFix/>
          </a:blip>
          <a:stretch>
            <a:fillRect/>
          </a:stretch>
        </p:blipFill>
        <p:spPr>
          <a:xfrm>
            <a:off x="3649672" y="830500"/>
            <a:ext cx="5356977" cy="4185149"/>
          </a:xfrm>
          <a:prstGeom prst="rect">
            <a:avLst/>
          </a:prstGeom>
          <a:noFill/>
          <a:ln>
            <a:noFill/>
          </a:ln>
        </p:spPr>
      </p:pic>
      <p:sp>
        <p:nvSpPr>
          <p:cNvPr id="281" name="Shape 281"/>
          <p:cNvSpPr txBox="1"/>
          <p:nvPr/>
        </p:nvSpPr>
        <p:spPr>
          <a:xfrm>
            <a:off x="342650" y="947125"/>
            <a:ext cx="2928900" cy="2564400"/>
          </a:xfrm>
          <a:prstGeom prst="rect">
            <a:avLst/>
          </a:prstGeom>
          <a:noFill/>
          <a:ln>
            <a:noFill/>
          </a:ln>
        </p:spPr>
        <p:txBody>
          <a:bodyPr anchorCtr="0" anchor="t" bIns="91425" lIns="91425" rIns="91425" wrap="square" tIns="91425">
            <a:noAutofit/>
          </a:bodyPr>
          <a:lstStyle/>
          <a:p>
            <a:pPr lvl="0" rtl="0">
              <a:lnSpc>
                <a:spcPct val="115000"/>
              </a:lnSpc>
              <a:spcBef>
                <a:spcPts val="0"/>
              </a:spcBef>
              <a:buNone/>
            </a:pPr>
            <a:r>
              <a:rPr lang="en" sz="1800">
                <a:solidFill>
                  <a:schemeClr val="lt1"/>
                </a:solidFill>
              </a:rPr>
              <a:t>Sweep conclusion:</a:t>
            </a:r>
          </a:p>
          <a:p>
            <a:pPr lvl="0" rtl="0">
              <a:lnSpc>
                <a:spcPct val="115000"/>
              </a:lnSpc>
              <a:spcBef>
                <a:spcPts val="0"/>
              </a:spcBef>
              <a:buNone/>
            </a:pPr>
            <a:r>
              <a:t/>
            </a:r>
            <a:endParaRPr sz="1800">
              <a:solidFill>
                <a:schemeClr val="lt1"/>
              </a:solidFill>
            </a:endParaRPr>
          </a:p>
          <a:p>
            <a:pPr indent="-342900" lvl="0" marL="457200" rtl="0">
              <a:lnSpc>
                <a:spcPct val="115000"/>
              </a:lnSpc>
              <a:spcBef>
                <a:spcPts val="0"/>
              </a:spcBef>
              <a:buClr>
                <a:srgbClr val="FFFFFF"/>
              </a:buClr>
              <a:buSzPct val="100000"/>
              <a:buChar char="●"/>
            </a:pPr>
            <a:r>
              <a:rPr lang="en" sz="1800">
                <a:solidFill>
                  <a:srgbClr val="FFFFFF"/>
                </a:solidFill>
              </a:rPr>
              <a:t>Reasonable changes little effect</a:t>
            </a:r>
          </a:p>
          <a:p>
            <a:pPr lvl="0" rtl="0">
              <a:lnSpc>
                <a:spcPct val="115000"/>
              </a:lnSpc>
              <a:spcBef>
                <a:spcPts val="0"/>
              </a:spcBef>
              <a:buNone/>
            </a:pPr>
            <a:r>
              <a:t/>
            </a:r>
            <a:endParaRPr sz="1800">
              <a:solidFill>
                <a:srgbClr val="FFFFFF"/>
              </a:solidFill>
            </a:endParaRPr>
          </a:p>
          <a:p>
            <a:pPr indent="-342900" lvl="0" marL="457200" rtl="0">
              <a:lnSpc>
                <a:spcPct val="115000"/>
              </a:lnSpc>
              <a:spcBef>
                <a:spcPts val="0"/>
              </a:spcBef>
              <a:buClr>
                <a:srgbClr val="FFFFFF"/>
              </a:buClr>
              <a:buSzPct val="100000"/>
              <a:buChar char="●"/>
            </a:pPr>
            <a:r>
              <a:rPr i="1" lang="en" sz="1800">
                <a:solidFill>
                  <a:schemeClr val="lt1"/>
                </a:solidFill>
              </a:rPr>
              <a:t>Classic</a:t>
            </a:r>
            <a:r>
              <a:rPr lang="en" sz="1800">
                <a:solidFill>
                  <a:schemeClr val="lt1"/>
                </a:solidFill>
              </a:rPr>
              <a:t> model evolves more slowly than </a:t>
            </a:r>
            <a:r>
              <a:rPr i="1" lang="en" sz="1800">
                <a:solidFill>
                  <a:schemeClr val="lt1"/>
                </a:solidFill>
              </a:rPr>
              <a:t>Tanning</a:t>
            </a:r>
          </a:p>
          <a:p>
            <a:pPr lvl="0" rtl="0">
              <a:lnSpc>
                <a:spcPct val="115000"/>
              </a:lnSpc>
              <a:spcBef>
                <a:spcPts val="0"/>
              </a:spcBef>
              <a:buNone/>
            </a:pPr>
            <a:r>
              <a:t/>
            </a:r>
            <a:endParaRPr i="1" sz="1800">
              <a:solidFill>
                <a:schemeClr val="lt1"/>
              </a:solidFill>
            </a:endParaRPr>
          </a:p>
          <a:p>
            <a:pPr indent="-342900" lvl="0" marL="457200" rtl="0">
              <a:lnSpc>
                <a:spcPct val="115000"/>
              </a:lnSpc>
              <a:spcBef>
                <a:spcPts val="0"/>
              </a:spcBef>
              <a:buClr>
                <a:schemeClr val="lt1"/>
              </a:buClr>
              <a:buSzPct val="100000"/>
              <a:buChar char="●"/>
            </a:pPr>
            <a:r>
              <a:rPr i="1" lang="en" sz="1800">
                <a:solidFill>
                  <a:schemeClr val="lt1"/>
                </a:solidFill>
              </a:rPr>
              <a:t>Tanning</a:t>
            </a:r>
            <a:r>
              <a:rPr lang="en" sz="1800">
                <a:solidFill>
                  <a:schemeClr val="lt1"/>
                </a:solidFill>
              </a:rPr>
              <a:t> model with simulation most reactive</a:t>
            </a:r>
          </a:p>
          <a:p>
            <a:pPr lvl="0" rtl="0">
              <a:lnSpc>
                <a:spcPct val="115000"/>
              </a:lnSpc>
              <a:spcBef>
                <a:spcPts val="0"/>
              </a:spcBef>
              <a:buNone/>
            </a:pPr>
            <a:r>
              <a:t/>
            </a:r>
            <a:endParaRPr sz="18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Shape 286"/>
          <p:cNvSpPr txBox="1"/>
          <p:nvPr>
            <p:ph type="title"/>
          </p:nvPr>
        </p:nvSpPr>
        <p:spPr>
          <a:xfrm>
            <a:off x="1951200" y="235900"/>
            <a:ext cx="5241600" cy="594600"/>
          </a:xfrm>
          <a:prstGeom prst="rect">
            <a:avLst/>
          </a:prstGeom>
        </p:spPr>
        <p:txBody>
          <a:bodyPr anchorCtr="0" anchor="b" bIns="91425" lIns="91425" rIns="91425" wrap="square" tIns="91425">
            <a:noAutofit/>
          </a:bodyPr>
          <a:lstStyle/>
          <a:p>
            <a:pPr lvl="0" rtl="0">
              <a:spcBef>
                <a:spcPts val="0"/>
              </a:spcBef>
              <a:buNone/>
            </a:pPr>
            <a:r>
              <a:rPr i="1" lang="en" sz="2800"/>
              <a:t>Daphnia </a:t>
            </a:r>
            <a:r>
              <a:rPr lang="en" sz="2800"/>
              <a:t>Case Study - </a:t>
            </a:r>
            <a:r>
              <a:rPr i="1" lang="en" sz="2800"/>
              <a:t>Results</a:t>
            </a:r>
          </a:p>
        </p:txBody>
      </p:sp>
      <p:pic>
        <p:nvPicPr>
          <p:cNvPr descr="TanningTraversal.png" id="287" name="Shape 287"/>
          <p:cNvPicPr preferRelativeResize="0"/>
          <p:nvPr/>
        </p:nvPicPr>
        <p:blipFill>
          <a:blip r:embed="rId3">
            <a:alphaModFix/>
          </a:blip>
          <a:stretch>
            <a:fillRect/>
          </a:stretch>
        </p:blipFill>
        <p:spPr>
          <a:xfrm>
            <a:off x="312325" y="1025200"/>
            <a:ext cx="5350999" cy="3794451"/>
          </a:xfrm>
          <a:prstGeom prst="rect">
            <a:avLst/>
          </a:prstGeom>
          <a:noFill/>
          <a:ln>
            <a:noFill/>
          </a:ln>
        </p:spPr>
      </p:pic>
      <p:sp>
        <p:nvSpPr>
          <p:cNvPr id="288" name="Shape 288"/>
          <p:cNvSpPr txBox="1"/>
          <p:nvPr/>
        </p:nvSpPr>
        <p:spPr>
          <a:xfrm>
            <a:off x="5952000" y="1574850"/>
            <a:ext cx="2950500" cy="19938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FFFFFF"/>
              </a:buClr>
              <a:buSzPct val="100000"/>
              <a:buChar char="●"/>
            </a:pPr>
            <a:r>
              <a:rPr lang="en" sz="1800">
                <a:solidFill>
                  <a:srgbClr val="FFFFFF"/>
                </a:solidFill>
              </a:rPr>
              <a:t>Melanin evolves relatively quickly </a:t>
            </a:r>
          </a:p>
          <a:p>
            <a:pPr lvl="0" rtl="0">
              <a:lnSpc>
                <a:spcPct val="115000"/>
              </a:lnSpc>
              <a:spcBef>
                <a:spcPts val="0"/>
              </a:spcBef>
              <a:buNone/>
            </a:pPr>
            <a:r>
              <a:t/>
            </a:r>
            <a:endParaRPr sz="1800">
              <a:solidFill>
                <a:srgbClr val="FFFFFF"/>
              </a:solidFill>
            </a:endParaRPr>
          </a:p>
          <a:p>
            <a:pPr indent="-342900" lvl="0" marL="457200" rtl="0">
              <a:lnSpc>
                <a:spcPct val="115000"/>
              </a:lnSpc>
              <a:spcBef>
                <a:spcPts val="0"/>
              </a:spcBef>
              <a:buClr>
                <a:srgbClr val="FFFFFF"/>
              </a:buClr>
              <a:buSzPct val="100000"/>
              <a:buChar char="●"/>
            </a:pPr>
            <a:r>
              <a:rPr lang="en" sz="1800">
                <a:solidFill>
                  <a:srgbClr val="FFFFFF"/>
                </a:solidFill>
              </a:rPr>
              <a:t>Trajectories are generally the same for different parameters</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Shape 293"/>
          <p:cNvSpPr txBox="1"/>
          <p:nvPr>
            <p:ph type="title"/>
          </p:nvPr>
        </p:nvSpPr>
        <p:spPr>
          <a:xfrm>
            <a:off x="3331500" y="500925"/>
            <a:ext cx="2481000" cy="623700"/>
          </a:xfrm>
          <a:prstGeom prst="rect">
            <a:avLst/>
          </a:prstGeom>
        </p:spPr>
        <p:txBody>
          <a:bodyPr anchorCtr="0" anchor="t" bIns="91425" lIns="91425" rIns="91425" wrap="square" tIns="91425">
            <a:noAutofit/>
          </a:bodyPr>
          <a:lstStyle/>
          <a:p>
            <a:pPr lvl="0">
              <a:spcBef>
                <a:spcPts val="0"/>
              </a:spcBef>
              <a:buNone/>
            </a:pPr>
            <a:r>
              <a:rPr lang="en" sz="3000"/>
              <a:t>Conclusions</a:t>
            </a:r>
          </a:p>
        </p:txBody>
      </p:sp>
      <p:sp>
        <p:nvSpPr>
          <p:cNvPr id="294" name="Shape 294"/>
          <p:cNvSpPr txBox="1"/>
          <p:nvPr/>
        </p:nvSpPr>
        <p:spPr>
          <a:xfrm>
            <a:off x="385600" y="1450325"/>
            <a:ext cx="7805400" cy="32967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SzPct val="100000"/>
              <a:buChar char="●"/>
            </a:pPr>
            <a:r>
              <a:rPr i="1" lang="en" sz="1800"/>
              <a:t>Classic</a:t>
            </a:r>
            <a:r>
              <a:rPr lang="en" sz="1800"/>
              <a:t> model evolves more slowly than </a:t>
            </a:r>
            <a:r>
              <a:rPr i="1" lang="en" sz="1800"/>
              <a:t>Tanning</a:t>
            </a:r>
            <a:r>
              <a:rPr lang="en" sz="1800"/>
              <a:t> model</a:t>
            </a:r>
          </a:p>
          <a:p>
            <a:pPr lvl="0" rtl="0">
              <a:lnSpc>
                <a:spcPct val="115000"/>
              </a:lnSpc>
              <a:spcBef>
                <a:spcPts val="0"/>
              </a:spcBef>
              <a:buNone/>
            </a:pPr>
            <a:r>
              <a:t/>
            </a:r>
            <a:endParaRPr sz="1800"/>
          </a:p>
          <a:p>
            <a:pPr indent="-342900" lvl="0" marL="457200" rtl="0">
              <a:lnSpc>
                <a:spcPct val="115000"/>
              </a:lnSpc>
              <a:spcBef>
                <a:spcPts val="0"/>
              </a:spcBef>
              <a:buSzPct val="100000"/>
              <a:buChar char="●"/>
            </a:pPr>
            <a:r>
              <a:rPr lang="en" sz="1800"/>
              <a:t>ModEDI predictions resistant to small parameter changes</a:t>
            </a:r>
          </a:p>
          <a:p>
            <a:pPr lvl="0" rtl="0">
              <a:lnSpc>
                <a:spcPct val="115000"/>
              </a:lnSpc>
              <a:spcBef>
                <a:spcPts val="0"/>
              </a:spcBef>
              <a:buNone/>
            </a:pPr>
            <a:r>
              <a:t/>
            </a:r>
            <a:endParaRPr sz="1800"/>
          </a:p>
          <a:p>
            <a:pPr indent="-342900" lvl="0" marL="457200" rtl="0">
              <a:lnSpc>
                <a:spcPct val="115000"/>
              </a:lnSpc>
              <a:spcBef>
                <a:spcPts val="0"/>
              </a:spcBef>
              <a:buSzPct val="100000"/>
              <a:buChar char="●"/>
            </a:pPr>
            <a:r>
              <a:rPr lang="en" sz="1800"/>
              <a:t>Modeled </a:t>
            </a:r>
            <a:r>
              <a:rPr i="1" lang="en" sz="1800"/>
              <a:t>Daphnia </a:t>
            </a:r>
            <a:r>
              <a:rPr lang="en" sz="1800"/>
              <a:t>populations evolve towards trait optima</a:t>
            </a:r>
          </a:p>
          <a:p>
            <a:pPr lvl="0" rtl="0">
              <a:lnSpc>
                <a:spcPct val="115000"/>
              </a:lnSpc>
              <a:spcBef>
                <a:spcPts val="0"/>
              </a:spcBef>
              <a:buNone/>
            </a:pPr>
            <a:r>
              <a:t/>
            </a:r>
            <a:endParaRPr sz="1800"/>
          </a:p>
          <a:p>
            <a:pPr indent="-342900" lvl="0" marL="457200" rtl="0">
              <a:lnSpc>
                <a:spcPct val="115000"/>
              </a:lnSpc>
              <a:spcBef>
                <a:spcPts val="0"/>
              </a:spcBef>
              <a:buSzPct val="100000"/>
              <a:buChar char="●"/>
            </a:pPr>
            <a:r>
              <a:rPr lang="en" sz="1800"/>
              <a:t>ModEDI as a powerful tool for </a:t>
            </a:r>
            <a:r>
              <a:rPr lang="en" sz="1800"/>
              <a:t>analyzing</a:t>
            </a:r>
            <a:r>
              <a:rPr lang="en" sz="1800"/>
              <a:t> the effects of multiple genes on physical traits</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Shape 299"/>
          <p:cNvSpPr txBox="1"/>
          <p:nvPr>
            <p:ph type="title"/>
          </p:nvPr>
        </p:nvSpPr>
        <p:spPr>
          <a:xfrm>
            <a:off x="3267600" y="487500"/>
            <a:ext cx="2608800" cy="623700"/>
          </a:xfrm>
          <a:prstGeom prst="rect">
            <a:avLst/>
          </a:prstGeom>
        </p:spPr>
        <p:txBody>
          <a:bodyPr anchorCtr="0" anchor="t" bIns="91425" lIns="91425" rIns="91425" wrap="square" tIns="91425">
            <a:noAutofit/>
          </a:bodyPr>
          <a:lstStyle/>
          <a:p>
            <a:pPr lvl="0">
              <a:spcBef>
                <a:spcPts val="0"/>
              </a:spcBef>
              <a:buNone/>
            </a:pPr>
            <a:r>
              <a:rPr lang="en" sz="3000"/>
              <a:t>Future Work</a:t>
            </a:r>
          </a:p>
        </p:txBody>
      </p:sp>
      <p:sp>
        <p:nvSpPr>
          <p:cNvPr id="300" name="Shape 300"/>
          <p:cNvSpPr txBox="1"/>
          <p:nvPr/>
        </p:nvSpPr>
        <p:spPr>
          <a:xfrm>
            <a:off x="389425" y="1444500"/>
            <a:ext cx="8442900" cy="3563700"/>
          </a:xfrm>
          <a:prstGeom prst="rect">
            <a:avLst/>
          </a:prstGeom>
          <a:noFill/>
          <a:ln>
            <a:noFill/>
          </a:ln>
        </p:spPr>
        <p:txBody>
          <a:bodyPr anchorCtr="0" anchor="t" bIns="91425" lIns="91425" rIns="91425" wrap="square" tIns="91425">
            <a:noAutofit/>
          </a:bodyPr>
          <a:lstStyle/>
          <a:p>
            <a:pPr indent="-342900" lvl="0" marL="457200" rtl="0">
              <a:lnSpc>
                <a:spcPct val="200000"/>
              </a:lnSpc>
              <a:spcBef>
                <a:spcPts val="0"/>
              </a:spcBef>
              <a:spcAft>
                <a:spcPts val="0"/>
              </a:spcAft>
              <a:buSzPct val="100000"/>
              <a:buChar char="●"/>
            </a:pPr>
            <a:r>
              <a:rPr lang="en" sz="1800"/>
              <a:t>Increase generalization</a:t>
            </a:r>
          </a:p>
          <a:p>
            <a:pPr indent="-342900" lvl="0" marL="457200" rtl="0">
              <a:lnSpc>
                <a:spcPct val="200000"/>
              </a:lnSpc>
              <a:spcBef>
                <a:spcPts val="0"/>
              </a:spcBef>
              <a:spcAft>
                <a:spcPts val="0"/>
              </a:spcAft>
              <a:buSzPct val="100000"/>
              <a:buChar char="●"/>
            </a:pPr>
            <a:r>
              <a:rPr lang="en" sz="1800"/>
              <a:t>Add support for other fitness distributions and organisms</a:t>
            </a:r>
          </a:p>
          <a:p>
            <a:pPr indent="-342900" lvl="0" marL="457200" rtl="0">
              <a:lnSpc>
                <a:spcPct val="200000"/>
              </a:lnSpc>
              <a:spcBef>
                <a:spcPts val="0"/>
              </a:spcBef>
              <a:buSzPct val="100000"/>
              <a:buChar char="●"/>
            </a:pPr>
            <a:r>
              <a:rPr lang="en" sz="1800"/>
              <a:t>Make available an easy to use interface</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Shape 305"/>
          <p:cNvSpPr txBox="1"/>
          <p:nvPr>
            <p:ph type="title"/>
          </p:nvPr>
        </p:nvSpPr>
        <p:spPr>
          <a:xfrm>
            <a:off x="2619750" y="500925"/>
            <a:ext cx="3904500" cy="623700"/>
          </a:xfrm>
          <a:prstGeom prst="rect">
            <a:avLst/>
          </a:prstGeom>
        </p:spPr>
        <p:txBody>
          <a:bodyPr anchorCtr="0" anchor="t" bIns="91425" lIns="91425" rIns="91425" wrap="square" tIns="91425">
            <a:noAutofit/>
          </a:bodyPr>
          <a:lstStyle/>
          <a:p>
            <a:pPr lvl="0">
              <a:spcBef>
                <a:spcPts val="0"/>
              </a:spcBef>
              <a:buNone/>
            </a:pPr>
            <a:r>
              <a:rPr lang="en" sz="3000"/>
              <a:t>Acknowledgements</a:t>
            </a:r>
          </a:p>
        </p:txBody>
      </p:sp>
      <p:sp>
        <p:nvSpPr>
          <p:cNvPr id="306" name="Shape 306"/>
          <p:cNvSpPr txBox="1"/>
          <p:nvPr/>
        </p:nvSpPr>
        <p:spPr>
          <a:xfrm>
            <a:off x="385600" y="1450325"/>
            <a:ext cx="7805400" cy="32967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SzPct val="100000"/>
              <a:buChar char="●"/>
            </a:pPr>
            <a:r>
              <a:rPr lang="en" sz="1800"/>
              <a:t>CWU Science Honors Research Program, CWU</a:t>
            </a:r>
          </a:p>
          <a:p>
            <a:pPr lvl="0" rtl="0">
              <a:lnSpc>
                <a:spcPct val="115000"/>
              </a:lnSpc>
              <a:spcBef>
                <a:spcPts val="0"/>
              </a:spcBef>
              <a:buNone/>
            </a:pPr>
            <a:r>
              <a:t/>
            </a:r>
            <a:endParaRPr sz="1800"/>
          </a:p>
          <a:p>
            <a:pPr indent="-342900" lvl="0" marL="457200" rtl="0">
              <a:lnSpc>
                <a:spcPct val="115000"/>
              </a:lnSpc>
              <a:spcBef>
                <a:spcPts val="0"/>
              </a:spcBef>
              <a:buSzPct val="100000"/>
              <a:buChar char="●"/>
            </a:pPr>
            <a:r>
              <a:rPr lang="en" sz="1800"/>
              <a:t>College of the Sciences and Engineering, WWU</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Shape 80"/>
          <p:cNvSpPr txBox="1"/>
          <p:nvPr>
            <p:ph type="title"/>
          </p:nvPr>
        </p:nvSpPr>
        <p:spPr>
          <a:xfrm>
            <a:off x="351725" y="553738"/>
            <a:ext cx="3325500" cy="1479600"/>
          </a:xfrm>
          <a:prstGeom prst="rect">
            <a:avLst/>
          </a:prstGeom>
        </p:spPr>
        <p:txBody>
          <a:bodyPr anchorCtr="0" anchor="b" bIns="91425" lIns="91425" rIns="91425" wrap="square" tIns="91425">
            <a:noAutofit/>
          </a:bodyPr>
          <a:lstStyle/>
          <a:p>
            <a:pPr lvl="0" rtl="0">
              <a:spcBef>
                <a:spcPts val="0"/>
              </a:spcBef>
              <a:buNone/>
            </a:pPr>
            <a:r>
              <a:rPr lang="en" sz="3000"/>
              <a:t>Case Study - </a:t>
            </a:r>
            <a:r>
              <a:rPr i="1" lang="en" sz="3000"/>
              <a:t>Models for Daphnia</a:t>
            </a:r>
          </a:p>
        </p:txBody>
      </p:sp>
      <p:pic>
        <p:nvPicPr>
          <p:cNvPr descr="Screenshot from 2017-10-10 13-05-50.png" id="81" name="Shape 81"/>
          <p:cNvPicPr preferRelativeResize="0"/>
          <p:nvPr/>
        </p:nvPicPr>
        <p:blipFill rotWithShape="1">
          <a:blip r:embed="rId3">
            <a:alphaModFix/>
          </a:blip>
          <a:srcRect b="14510" l="770" r="464" t="6369"/>
          <a:stretch/>
        </p:blipFill>
        <p:spPr>
          <a:xfrm>
            <a:off x="3763525" y="0"/>
            <a:ext cx="5380474" cy="3219926"/>
          </a:xfrm>
          <a:prstGeom prst="rect">
            <a:avLst/>
          </a:prstGeom>
          <a:noFill/>
          <a:ln>
            <a:noFill/>
          </a:ln>
        </p:spPr>
      </p:pic>
      <p:pic>
        <p:nvPicPr>
          <p:cNvPr descr="Water-fleas-with-fertile-eggs.jpg" id="82" name="Shape 82"/>
          <p:cNvPicPr preferRelativeResize="0"/>
          <p:nvPr/>
        </p:nvPicPr>
        <p:blipFill rotWithShape="1">
          <a:blip r:embed="rId4">
            <a:alphaModFix/>
          </a:blip>
          <a:srcRect b="11543" l="0" r="0" t="37422"/>
          <a:stretch/>
        </p:blipFill>
        <p:spPr>
          <a:xfrm>
            <a:off x="3763525" y="3314400"/>
            <a:ext cx="5380476" cy="1829100"/>
          </a:xfrm>
          <a:prstGeom prst="rect">
            <a:avLst/>
          </a:prstGeom>
          <a:noFill/>
          <a:ln>
            <a:noFill/>
          </a:ln>
        </p:spPr>
      </p:pic>
      <p:pic>
        <p:nvPicPr>
          <p:cNvPr descr="Daphniablk150h.gif" id="83" name="Shape 83"/>
          <p:cNvPicPr preferRelativeResize="0"/>
          <p:nvPr/>
        </p:nvPicPr>
        <p:blipFill>
          <a:blip r:embed="rId5">
            <a:alphaModFix/>
          </a:blip>
          <a:stretch>
            <a:fillRect/>
          </a:stretch>
        </p:blipFill>
        <p:spPr>
          <a:xfrm>
            <a:off x="1025361" y="2315950"/>
            <a:ext cx="1978239" cy="1914425"/>
          </a:xfrm>
          <a:prstGeom prst="rect">
            <a:avLst/>
          </a:prstGeom>
          <a:noFill/>
          <a:ln>
            <a:noFill/>
          </a:ln>
        </p:spPr>
      </p:pic>
      <p:sp>
        <p:nvSpPr>
          <p:cNvPr id="84" name="Shape 84"/>
          <p:cNvSpPr txBox="1"/>
          <p:nvPr/>
        </p:nvSpPr>
        <p:spPr>
          <a:xfrm>
            <a:off x="8178600" y="4852200"/>
            <a:ext cx="965400" cy="291300"/>
          </a:xfrm>
          <a:prstGeom prst="rect">
            <a:avLst/>
          </a:prstGeom>
          <a:noFill/>
          <a:ln>
            <a:noFill/>
          </a:ln>
        </p:spPr>
        <p:txBody>
          <a:bodyPr anchorCtr="0" anchor="t" bIns="91425" lIns="91425" rIns="91425" wrap="square" tIns="91425">
            <a:noAutofit/>
          </a:bodyPr>
          <a:lstStyle/>
          <a:p>
            <a:pPr lvl="0" rtl="0">
              <a:spcBef>
                <a:spcPts val="0"/>
              </a:spcBef>
              <a:buNone/>
            </a:pPr>
            <a:r>
              <a:rPr lang="en" sz="600">
                <a:solidFill>
                  <a:srgbClr val="0B5394"/>
                </a:solidFill>
              </a:rPr>
              <a:t>http://www.archive.org</a:t>
            </a:r>
          </a:p>
        </p:txBody>
      </p:sp>
      <p:sp>
        <p:nvSpPr>
          <p:cNvPr id="85" name="Shape 85"/>
          <p:cNvSpPr txBox="1"/>
          <p:nvPr/>
        </p:nvSpPr>
        <p:spPr>
          <a:xfrm>
            <a:off x="1025375" y="4852200"/>
            <a:ext cx="1978200" cy="291300"/>
          </a:xfrm>
          <a:prstGeom prst="rect">
            <a:avLst/>
          </a:prstGeom>
          <a:noFill/>
          <a:ln>
            <a:noFill/>
          </a:ln>
        </p:spPr>
        <p:txBody>
          <a:bodyPr anchorCtr="0" anchor="t" bIns="91425" lIns="91425" rIns="91425" wrap="square" tIns="91425">
            <a:noAutofit/>
          </a:bodyPr>
          <a:lstStyle/>
          <a:p>
            <a:pPr lvl="0" rtl="0">
              <a:spcBef>
                <a:spcPts val="0"/>
              </a:spcBef>
              <a:buNone/>
            </a:pPr>
            <a:r>
              <a:rPr lang="en" sz="600">
                <a:solidFill>
                  <a:srgbClr val="0B5394"/>
                </a:solidFill>
              </a:rPr>
              <a:t>http://andynewman.org/html/daphnia_water_flea.html</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pic>
        <p:nvPicPr>
          <p:cNvPr descr="biotope-154853_960_720.png" id="90" name="Shape 90"/>
          <p:cNvPicPr preferRelativeResize="0"/>
          <p:nvPr/>
        </p:nvPicPr>
        <p:blipFill rotWithShape="1">
          <a:blip r:embed="rId3">
            <a:alphaModFix/>
          </a:blip>
          <a:srcRect b="16756" l="16366" r="0" t="0"/>
          <a:stretch/>
        </p:blipFill>
        <p:spPr>
          <a:xfrm>
            <a:off x="310400" y="0"/>
            <a:ext cx="8523199" cy="5143501"/>
          </a:xfrm>
          <a:prstGeom prst="rect">
            <a:avLst/>
          </a:prstGeom>
          <a:noFill/>
          <a:ln>
            <a:noFill/>
          </a:ln>
        </p:spPr>
      </p:pic>
      <p:sp>
        <p:nvSpPr>
          <p:cNvPr id="91" name="Shape 91"/>
          <p:cNvSpPr txBox="1"/>
          <p:nvPr>
            <p:ph type="title"/>
          </p:nvPr>
        </p:nvSpPr>
        <p:spPr>
          <a:xfrm>
            <a:off x="502050" y="130675"/>
            <a:ext cx="8139900" cy="603000"/>
          </a:xfrm>
          <a:prstGeom prst="rect">
            <a:avLst/>
          </a:prstGeom>
        </p:spPr>
        <p:txBody>
          <a:bodyPr anchorCtr="0" anchor="b" bIns="91425" lIns="91425" rIns="91425" wrap="square" tIns="91425">
            <a:noAutofit/>
          </a:bodyPr>
          <a:lstStyle/>
          <a:p>
            <a:pPr lvl="0" rtl="0">
              <a:spcBef>
                <a:spcPts val="0"/>
              </a:spcBef>
              <a:buNone/>
            </a:pPr>
            <a:r>
              <a:rPr lang="en" sz="2800">
                <a:solidFill>
                  <a:schemeClr val="accent1"/>
                </a:solidFill>
              </a:rPr>
              <a:t>Nonlinear Developmental Interactions (NDI)</a:t>
            </a:r>
          </a:p>
        </p:txBody>
      </p:sp>
      <p:pic>
        <p:nvPicPr>
          <p:cNvPr descr="normal_ian-symbol-daphnia-pulex.png" id="92" name="Shape 92"/>
          <p:cNvPicPr preferRelativeResize="0"/>
          <p:nvPr/>
        </p:nvPicPr>
        <p:blipFill>
          <a:blip r:embed="rId4">
            <a:alphaModFix/>
          </a:blip>
          <a:stretch>
            <a:fillRect/>
          </a:stretch>
        </p:blipFill>
        <p:spPr>
          <a:xfrm>
            <a:off x="5784697" y="3474525"/>
            <a:ext cx="179575" cy="331050"/>
          </a:xfrm>
          <a:prstGeom prst="rect">
            <a:avLst/>
          </a:prstGeom>
          <a:noFill/>
          <a:ln>
            <a:noFill/>
          </a:ln>
        </p:spPr>
      </p:pic>
      <p:pic>
        <p:nvPicPr>
          <p:cNvPr descr="normal_ian-symbol-daphnia-pulex.png" id="93" name="Shape 93"/>
          <p:cNvPicPr preferRelativeResize="0"/>
          <p:nvPr/>
        </p:nvPicPr>
        <p:blipFill>
          <a:blip r:embed="rId5">
            <a:alphaModFix/>
          </a:blip>
          <a:stretch>
            <a:fillRect/>
          </a:stretch>
        </p:blipFill>
        <p:spPr>
          <a:xfrm flipH="1" rot="1658256">
            <a:off x="5559816" y="3444255"/>
            <a:ext cx="211955" cy="331046"/>
          </a:xfrm>
          <a:prstGeom prst="rect">
            <a:avLst/>
          </a:prstGeom>
          <a:noFill/>
          <a:ln>
            <a:noFill/>
          </a:ln>
        </p:spPr>
      </p:pic>
      <p:pic>
        <p:nvPicPr>
          <p:cNvPr descr="normal_ian-symbol-daphnia-pulex.png" id="94" name="Shape 94"/>
          <p:cNvPicPr preferRelativeResize="0"/>
          <p:nvPr/>
        </p:nvPicPr>
        <p:blipFill>
          <a:blip r:embed="rId6">
            <a:alphaModFix/>
          </a:blip>
          <a:stretch>
            <a:fillRect/>
          </a:stretch>
        </p:blipFill>
        <p:spPr>
          <a:xfrm rot="-2352487">
            <a:off x="5613147" y="3704775"/>
            <a:ext cx="179575" cy="331050"/>
          </a:xfrm>
          <a:prstGeom prst="rect">
            <a:avLst/>
          </a:prstGeom>
          <a:noFill/>
          <a:ln>
            <a:noFill/>
          </a:ln>
        </p:spPr>
      </p:pic>
      <p:pic>
        <p:nvPicPr>
          <p:cNvPr descr="normal_ian-symbol-daphnia-pulex.png" id="95" name="Shape 95"/>
          <p:cNvPicPr preferRelativeResize="0"/>
          <p:nvPr/>
        </p:nvPicPr>
        <p:blipFill>
          <a:blip r:embed="rId7">
            <a:alphaModFix/>
          </a:blip>
          <a:stretch>
            <a:fillRect/>
          </a:stretch>
        </p:blipFill>
        <p:spPr>
          <a:xfrm flipH="1" rot="-1165416">
            <a:off x="5923028" y="3700884"/>
            <a:ext cx="197370" cy="331050"/>
          </a:xfrm>
          <a:prstGeom prst="rect">
            <a:avLst/>
          </a:prstGeom>
          <a:noFill/>
          <a:ln>
            <a:noFill/>
          </a:ln>
        </p:spPr>
      </p:pic>
      <p:pic>
        <p:nvPicPr>
          <p:cNvPr descr="normal_ian-symbol-daphnia-pulex.png" id="96" name="Shape 96"/>
          <p:cNvPicPr preferRelativeResize="0"/>
          <p:nvPr/>
        </p:nvPicPr>
        <p:blipFill>
          <a:blip r:embed="rId8">
            <a:alphaModFix/>
          </a:blip>
          <a:stretch>
            <a:fillRect/>
          </a:stretch>
        </p:blipFill>
        <p:spPr>
          <a:xfrm rot="-562955">
            <a:off x="5326922" y="3569575"/>
            <a:ext cx="179575" cy="331050"/>
          </a:xfrm>
          <a:prstGeom prst="rect">
            <a:avLst/>
          </a:prstGeom>
          <a:noFill/>
          <a:ln>
            <a:noFill/>
          </a:ln>
        </p:spPr>
      </p:pic>
      <p:pic>
        <p:nvPicPr>
          <p:cNvPr descr="normal_ian-symbol-daphnia-pulex.png" id="97" name="Shape 97"/>
          <p:cNvPicPr preferRelativeResize="0"/>
          <p:nvPr/>
        </p:nvPicPr>
        <p:blipFill>
          <a:blip r:embed="rId9">
            <a:alphaModFix/>
          </a:blip>
          <a:stretch>
            <a:fillRect/>
          </a:stretch>
        </p:blipFill>
        <p:spPr>
          <a:xfrm flipH="1" rot="-1610028">
            <a:off x="5257008" y="3700888"/>
            <a:ext cx="172710" cy="331048"/>
          </a:xfrm>
          <a:prstGeom prst="rect">
            <a:avLst/>
          </a:prstGeom>
          <a:noFill/>
          <a:ln>
            <a:noFill/>
          </a:ln>
        </p:spPr>
      </p:pic>
      <p:pic>
        <p:nvPicPr>
          <p:cNvPr descr="normal_ian-symbol-daphnia-pulex.png" id="98" name="Shape 98"/>
          <p:cNvPicPr preferRelativeResize="0"/>
          <p:nvPr/>
        </p:nvPicPr>
        <p:blipFill>
          <a:blip r:embed="rId10">
            <a:alphaModFix/>
          </a:blip>
          <a:stretch>
            <a:fillRect/>
          </a:stretch>
        </p:blipFill>
        <p:spPr>
          <a:xfrm flipH="1">
            <a:off x="6088260" y="3522050"/>
            <a:ext cx="179575" cy="331050"/>
          </a:xfrm>
          <a:prstGeom prst="rect">
            <a:avLst/>
          </a:prstGeom>
          <a:noFill/>
          <a:ln>
            <a:noFill/>
          </a:ln>
        </p:spPr>
      </p:pic>
      <p:sp>
        <p:nvSpPr>
          <p:cNvPr id="99" name="Shape 99"/>
          <p:cNvSpPr txBox="1"/>
          <p:nvPr/>
        </p:nvSpPr>
        <p:spPr>
          <a:xfrm>
            <a:off x="6683500" y="4703975"/>
            <a:ext cx="2150100" cy="279000"/>
          </a:xfrm>
          <a:prstGeom prst="rect">
            <a:avLst/>
          </a:prstGeom>
          <a:noFill/>
          <a:ln>
            <a:noFill/>
          </a:ln>
        </p:spPr>
        <p:txBody>
          <a:bodyPr anchorCtr="0" anchor="ctr" bIns="91425" lIns="91425" rIns="91425" wrap="square" tIns="91425">
            <a:noAutofit/>
          </a:bodyPr>
          <a:lstStyle/>
          <a:p>
            <a:pPr lvl="0" rtl="0">
              <a:spcBef>
                <a:spcPts val="0"/>
              </a:spcBef>
              <a:buNone/>
            </a:pPr>
            <a:r>
              <a:rPr lang="en" sz="600">
                <a:solidFill>
                  <a:srgbClr val="0B5394"/>
                </a:solidFill>
              </a:rPr>
              <a:t>http://ian.umces.edu/imagelibrary/displayimage-4387.html</a:t>
            </a:r>
          </a:p>
        </p:txBody>
      </p:sp>
      <p:sp>
        <p:nvSpPr>
          <p:cNvPr id="100" name="Shape 100"/>
          <p:cNvSpPr txBox="1"/>
          <p:nvPr/>
        </p:nvSpPr>
        <p:spPr>
          <a:xfrm>
            <a:off x="6503625" y="4864500"/>
            <a:ext cx="2330100" cy="279000"/>
          </a:xfrm>
          <a:prstGeom prst="rect">
            <a:avLst/>
          </a:prstGeom>
          <a:noFill/>
          <a:ln>
            <a:noFill/>
          </a:ln>
        </p:spPr>
        <p:txBody>
          <a:bodyPr anchorCtr="0" anchor="ctr" bIns="91425" lIns="91425" rIns="91425" wrap="square" tIns="91425">
            <a:noAutofit/>
          </a:bodyPr>
          <a:lstStyle/>
          <a:p>
            <a:pPr lvl="0" rtl="0">
              <a:spcBef>
                <a:spcPts val="0"/>
              </a:spcBef>
              <a:buNone/>
            </a:pPr>
            <a:r>
              <a:rPr lang="en" sz="600">
                <a:solidFill>
                  <a:srgbClr val="0B5394"/>
                </a:solidFill>
              </a:rPr>
              <a:t>https://pixabay.com/en/biotope-lake-pond-habitat-reed-154853/</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descr="biotope-154853_960_720.png" id="105" name="Shape 105"/>
          <p:cNvPicPr preferRelativeResize="0"/>
          <p:nvPr/>
        </p:nvPicPr>
        <p:blipFill rotWithShape="1">
          <a:blip r:embed="rId3">
            <a:alphaModFix/>
          </a:blip>
          <a:srcRect b="16756" l="16366" r="0" t="0"/>
          <a:stretch/>
        </p:blipFill>
        <p:spPr>
          <a:xfrm>
            <a:off x="310391" y="0"/>
            <a:ext cx="8523209" cy="5143501"/>
          </a:xfrm>
          <a:prstGeom prst="rect">
            <a:avLst/>
          </a:prstGeom>
          <a:noFill/>
          <a:ln>
            <a:noFill/>
          </a:ln>
        </p:spPr>
      </p:pic>
      <p:sp>
        <p:nvSpPr>
          <p:cNvPr id="106" name="Shape 106"/>
          <p:cNvSpPr txBox="1"/>
          <p:nvPr>
            <p:ph type="title"/>
          </p:nvPr>
        </p:nvSpPr>
        <p:spPr>
          <a:xfrm>
            <a:off x="502050" y="130675"/>
            <a:ext cx="8139900" cy="603000"/>
          </a:xfrm>
          <a:prstGeom prst="rect">
            <a:avLst/>
          </a:prstGeom>
        </p:spPr>
        <p:txBody>
          <a:bodyPr anchorCtr="0" anchor="b" bIns="91425" lIns="91425" rIns="91425" wrap="square" tIns="91425">
            <a:noAutofit/>
          </a:bodyPr>
          <a:lstStyle/>
          <a:p>
            <a:pPr lvl="0" rtl="0">
              <a:spcBef>
                <a:spcPts val="0"/>
              </a:spcBef>
              <a:buNone/>
            </a:pPr>
            <a:r>
              <a:rPr lang="en" sz="2800">
                <a:solidFill>
                  <a:schemeClr val="accent1"/>
                </a:solidFill>
              </a:rPr>
              <a:t>Nonlinear Developmental Interactions (NDI)</a:t>
            </a:r>
          </a:p>
        </p:txBody>
      </p:sp>
      <p:pic>
        <p:nvPicPr>
          <p:cNvPr descr="normal_ian-symbol-daphnia-pulex.png" id="107" name="Shape 107"/>
          <p:cNvPicPr preferRelativeResize="0"/>
          <p:nvPr/>
        </p:nvPicPr>
        <p:blipFill>
          <a:blip r:embed="rId4">
            <a:alphaModFix/>
          </a:blip>
          <a:stretch>
            <a:fillRect/>
          </a:stretch>
        </p:blipFill>
        <p:spPr>
          <a:xfrm>
            <a:off x="5422422" y="4476713"/>
            <a:ext cx="179575" cy="331050"/>
          </a:xfrm>
          <a:prstGeom prst="rect">
            <a:avLst/>
          </a:prstGeom>
          <a:noFill/>
          <a:ln>
            <a:noFill/>
          </a:ln>
        </p:spPr>
      </p:pic>
      <p:pic>
        <p:nvPicPr>
          <p:cNvPr descr="normal_ian-symbol-daphnia-pulex.png" id="108" name="Shape 108"/>
          <p:cNvPicPr preferRelativeResize="0"/>
          <p:nvPr/>
        </p:nvPicPr>
        <p:blipFill>
          <a:blip r:embed="rId4">
            <a:alphaModFix/>
          </a:blip>
          <a:stretch>
            <a:fillRect/>
          </a:stretch>
        </p:blipFill>
        <p:spPr>
          <a:xfrm flipH="1" rot="1658256">
            <a:off x="5262866" y="4115405"/>
            <a:ext cx="211955" cy="331046"/>
          </a:xfrm>
          <a:prstGeom prst="rect">
            <a:avLst/>
          </a:prstGeom>
          <a:noFill/>
          <a:ln>
            <a:noFill/>
          </a:ln>
        </p:spPr>
      </p:pic>
      <p:pic>
        <p:nvPicPr>
          <p:cNvPr descr="normal_ian-symbol-daphnia-pulex.png" id="109" name="Shape 109"/>
          <p:cNvPicPr preferRelativeResize="0"/>
          <p:nvPr/>
        </p:nvPicPr>
        <p:blipFill>
          <a:blip r:embed="rId4">
            <a:alphaModFix/>
          </a:blip>
          <a:stretch>
            <a:fillRect/>
          </a:stretch>
        </p:blipFill>
        <p:spPr>
          <a:xfrm rot="-2352487">
            <a:off x="5623910" y="4387863"/>
            <a:ext cx="179575" cy="331050"/>
          </a:xfrm>
          <a:prstGeom prst="rect">
            <a:avLst/>
          </a:prstGeom>
          <a:noFill/>
          <a:ln>
            <a:noFill/>
          </a:ln>
        </p:spPr>
      </p:pic>
      <p:pic>
        <p:nvPicPr>
          <p:cNvPr descr="normal_ian-symbol-daphnia-pulex.png" id="110" name="Shape 110"/>
          <p:cNvPicPr preferRelativeResize="0"/>
          <p:nvPr/>
        </p:nvPicPr>
        <p:blipFill>
          <a:blip r:embed="rId4">
            <a:alphaModFix/>
          </a:blip>
          <a:stretch>
            <a:fillRect/>
          </a:stretch>
        </p:blipFill>
        <p:spPr>
          <a:xfrm flipH="1" rot="-1165416">
            <a:off x="5175628" y="4425509"/>
            <a:ext cx="197370" cy="331050"/>
          </a:xfrm>
          <a:prstGeom prst="rect">
            <a:avLst/>
          </a:prstGeom>
          <a:noFill/>
          <a:ln>
            <a:noFill/>
          </a:ln>
        </p:spPr>
      </p:pic>
      <p:pic>
        <p:nvPicPr>
          <p:cNvPr descr="normal_ian-symbol-daphnia-pulex.png" id="111" name="Shape 111"/>
          <p:cNvPicPr preferRelativeResize="0"/>
          <p:nvPr/>
        </p:nvPicPr>
        <p:blipFill>
          <a:blip r:embed="rId4">
            <a:alphaModFix/>
          </a:blip>
          <a:stretch>
            <a:fillRect/>
          </a:stretch>
        </p:blipFill>
        <p:spPr>
          <a:xfrm rot="-562955">
            <a:off x="5334147" y="4293600"/>
            <a:ext cx="179575" cy="331050"/>
          </a:xfrm>
          <a:prstGeom prst="rect">
            <a:avLst/>
          </a:prstGeom>
          <a:noFill/>
          <a:ln>
            <a:noFill/>
          </a:ln>
        </p:spPr>
      </p:pic>
      <p:pic>
        <p:nvPicPr>
          <p:cNvPr descr="normal_ian-symbol-daphnia-pulex.png" id="112" name="Shape 112"/>
          <p:cNvPicPr preferRelativeResize="0"/>
          <p:nvPr/>
        </p:nvPicPr>
        <p:blipFill>
          <a:blip r:embed="rId4">
            <a:alphaModFix/>
          </a:blip>
          <a:stretch>
            <a:fillRect/>
          </a:stretch>
        </p:blipFill>
        <p:spPr>
          <a:xfrm flipH="1" rot="-1610028">
            <a:off x="5768858" y="4223413"/>
            <a:ext cx="172710" cy="331048"/>
          </a:xfrm>
          <a:prstGeom prst="rect">
            <a:avLst/>
          </a:prstGeom>
          <a:noFill/>
          <a:ln>
            <a:noFill/>
          </a:ln>
        </p:spPr>
      </p:pic>
      <p:pic>
        <p:nvPicPr>
          <p:cNvPr descr="normal_ian-symbol-daphnia-pulex.png" id="113" name="Shape 113"/>
          <p:cNvPicPr preferRelativeResize="0"/>
          <p:nvPr/>
        </p:nvPicPr>
        <p:blipFill>
          <a:blip r:embed="rId4">
            <a:alphaModFix/>
          </a:blip>
          <a:stretch>
            <a:fillRect/>
          </a:stretch>
        </p:blipFill>
        <p:spPr>
          <a:xfrm flipH="1">
            <a:off x="5523885" y="4145675"/>
            <a:ext cx="179575" cy="331050"/>
          </a:xfrm>
          <a:prstGeom prst="rect">
            <a:avLst/>
          </a:prstGeom>
          <a:noFill/>
          <a:ln>
            <a:noFill/>
          </a:ln>
        </p:spPr>
      </p:pic>
      <p:pic>
        <p:nvPicPr>
          <p:cNvPr descr="0b465c_a504f83902504c7eb0128914be037250~mv2.png" id="114" name="Shape 114"/>
          <p:cNvPicPr preferRelativeResize="0"/>
          <p:nvPr/>
        </p:nvPicPr>
        <p:blipFill>
          <a:blip r:embed="rId5">
            <a:alphaModFix/>
          </a:blip>
          <a:stretch>
            <a:fillRect/>
          </a:stretch>
        </p:blipFill>
        <p:spPr>
          <a:xfrm rot="1194367">
            <a:off x="2076620" y="3509101"/>
            <a:ext cx="339564" cy="223569"/>
          </a:xfrm>
          <a:prstGeom prst="rect">
            <a:avLst/>
          </a:prstGeom>
          <a:noFill/>
          <a:ln>
            <a:noFill/>
          </a:ln>
        </p:spPr>
      </p:pic>
      <p:sp>
        <p:nvSpPr>
          <p:cNvPr id="115" name="Shape 115"/>
          <p:cNvSpPr txBox="1"/>
          <p:nvPr/>
        </p:nvSpPr>
        <p:spPr>
          <a:xfrm>
            <a:off x="7629700" y="4864500"/>
            <a:ext cx="1203900" cy="279000"/>
          </a:xfrm>
          <a:prstGeom prst="rect">
            <a:avLst/>
          </a:prstGeom>
          <a:noFill/>
          <a:ln>
            <a:noFill/>
          </a:ln>
        </p:spPr>
        <p:txBody>
          <a:bodyPr anchorCtr="0" anchor="ctr" bIns="91425" lIns="91425" rIns="91425" wrap="square" tIns="91425">
            <a:noAutofit/>
          </a:bodyPr>
          <a:lstStyle/>
          <a:p>
            <a:pPr lvl="0" rtl="0">
              <a:spcBef>
                <a:spcPts val="0"/>
              </a:spcBef>
              <a:buNone/>
            </a:pPr>
            <a:r>
              <a:rPr lang="en" sz="600">
                <a:solidFill>
                  <a:srgbClr val="0B5394"/>
                </a:solidFill>
              </a:rPr>
              <a:t>http://www.smoka.co.uk/trout</a:t>
            </a:r>
          </a:p>
        </p:txBody>
      </p:sp>
      <p:pic>
        <p:nvPicPr>
          <p:cNvPr descr="0b465c_a504f83902504c7eb0128914be037250~mv2.png" id="116" name="Shape 116"/>
          <p:cNvPicPr preferRelativeResize="0"/>
          <p:nvPr/>
        </p:nvPicPr>
        <p:blipFill>
          <a:blip r:embed="rId5">
            <a:alphaModFix/>
          </a:blip>
          <a:stretch>
            <a:fillRect/>
          </a:stretch>
        </p:blipFill>
        <p:spPr>
          <a:xfrm rot="-1052940">
            <a:off x="3364425" y="3722215"/>
            <a:ext cx="423745" cy="279000"/>
          </a:xfrm>
          <a:prstGeom prst="rect">
            <a:avLst/>
          </a:prstGeom>
          <a:noFill/>
          <a:ln>
            <a:noFill/>
          </a:ln>
        </p:spPr>
      </p:pic>
      <p:pic>
        <p:nvPicPr>
          <p:cNvPr descr="0b465c_a504f83902504c7eb0128914be037250~mv2.png" id="117" name="Shape 117"/>
          <p:cNvPicPr preferRelativeResize="0"/>
          <p:nvPr/>
        </p:nvPicPr>
        <p:blipFill>
          <a:blip r:embed="rId5">
            <a:alphaModFix/>
          </a:blip>
          <a:stretch>
            <a:fillRect/>
          </a:stretch>
        </p:blipFill>
        <p:spPr>
          <a:xfrm flipH="1" rot="786820">
            <a:off x="3789851" y="3491111"/>
            <a:ext cx="431996" cy="246901"/>
          </a:xfrm>
          <a:prstGeom prst="rect">
            <a:avLst/>
          </a:prstGeom>
          <a:noFill/>
          <a:ln>
            <a:noFill/>
          </a:ln>
        </p:spPr>
      </p:pic>
      <p:pic>
        <p:nvPicPr>
          <p:cNvPr descr="0b465c_a504f83902504c7eb0128914be037250~mv2.png" id="118" name="Shape 118"/>
          <p:cNvPicPr preferRelativeResize="0"/>
          <p:nvPr/>
        </p:nvPicPr>
        <p:blipFill>
          <a:blip r:embed="rId5">
            <a:alphaModFix/>
          </a:blip>
          <a:stretch>
            <a:fillRect/>
          </a:stretch>
        </p:blipFill>
        <p:spPr>
          <a:xfrm flipH="1" rot="597933">
            <a:off x="3937241" y="3849612"/>
            <a:ext cx="368592" cy="242699"/>
          </a:xfrm>
          <a:prstGeom prst="rect">
            <a:avLst/>
          </a:prstGeom>
          <a:noFill/>
          <a:ln>
            <a:noFill/>
          </a:ln>
        </p:spPr>
      </p:pic>
      <p:pic>
        <p:nvPicPr>
          <p:cNvPr descr="0b465c_a504f83902504c7eb0128914be037250~mv2.png" id="119" name="Shape 119"/>
          <p:cNvPicPr preferRelativeResize="0"/>
          <p:nvPr/>
        </p:nvPicPr>
        <p:blipFill>
          <a:blip r:embed="rId5">
            <a:alphaModFix/>
          </a:blip>
          <a:stretch>
            <a:fillRect/>
          </a:stretch>
        </p:blipFill>
        <p:spPr>
          <a:xfrm rot="1123178">
            <a:off x="4580633" y="3609206"/>
            <a:ext cx="488059" cy="321339"/>
          </a:xfrm>
          <a:prstGeom prst="rect">
            <a:avLst/>
          </a:prstGeom>
          <a:noFill/>
          <a:ln>
            <a:noFill/>
          </a:ln>
        </p:spPr>
      </p:pic>
      <p:pic>
        <p:nvPicPr>
          <p:cNvPr descr="0b465c_a504f83902504c7eb0128914be037250~mv2.png" id="120" name="Shape 120"/>
          <p:cNvPicPr preferRelativeResize="0"/>
          <p:nvPr/>
        </p:nvPicPr>
        <p:blipFill>
          <a:blip r:embed="rId5">
            <a:alphaModFix/>
          </a:blip>
          <a:stretch>
            <a:fillRect/>
          </a:stretch>
        </p:blipFill>
        <p:spPr>
          <a:xfrm flipH="1" rot="-1909073">
            <a:off x="5635079" y="3630375"/>
            <a:ext cx="538725" cy="279000"/>
          </a:xfrm>
          <a:prstGeom prst="rect">
            <a:avLst/>
          </a:prstGeom>
          <a:noFill/>
          <a:ln>
            <a:noFill/>
          </a:ln>
        </p:spPr>
      </p:pic>
      <p:pic>
        <p:nvPicPr>
          <p:cNvPr descr="0b465c_a504f83902504c7eb0128914be037250~mv2.png" id="121" name="Shape 121"/>
          <p:cNvPicPr preferRelativeResize="0"/>
          <p:nvPr/>
        </p:nvPicPr>
        <p:blipFill>
          <a:blip r:embed="rId5">
            <a:alphaModFix/>
          </a:blip>
          <a:stretch>
            <a:fillRect/>
          </a:stretch>
        </p:blipFill>
        <p:spPr>
          <a:xfrm flipH="1" rot="962539">
            <a:off x="5072829" y="3510218"/>
            <a:ext cx="402970" cy="20869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Shape 126"/>
          <p:cNvSpPr txBox="1"/>
          <p:nvPr>
            <p:ph idx="4294967295" type="title"/>
          </p:nvPr>
        </p:nvSpPr>
        <p:spPr>
          <a:xfrm>
            <a:off x="1385400" y="172575"/>
            <a:ext cx="6373200" cy="676500"/>
          </a:xfrm>
          <a:prstGeom prst="rect">
            <a:avLst/>
          </a:prstGeom>
        </p:spPr>
        <p:txBody>
          <a:bodyPr anchorCtr="0" anchor="t" bIns="91425" lIns="91425" rIns="91425" wrap="square" tIns="91425">
            <a:noAutofit/>
          </a:bodyPr>
          <a:lstStyle/>
          <a:p>
            <a:pPr lvl="0" rtl="0">
              <a:spcBef>
                <a:spcPts val="0"/>
              </a:spcBef>
              <a:buNone/>
            </a:pPr>
            <a:r>
              <a:rPr lang="en" sz="3000"/>
              <a:t>Central Concept</a:t>
            </a:r>
            <a:r>
              <a:rPr lang="en" sz="3000"/>
              <a:t> - </a:t>
            </a:r>
            <a:r>
              <a:rPr i="1" lang="en" sz="3000"/>
              <a:t>Fitness Surface</a:t>
            </a:r>
          </a:p>
        </p:txBody>
      </p:sp>
      <p:pic>
        <p:nvPicPr>
          <p:cNvPr descr="Visualization_of_a_population_evolving_in_a_static_fitness_landscape.gif" id="127" name="Shape 127"/>
          <p:cNvPicPr preferRelativeResize="0"/>
          <p:nvPr/>
        </p:nvPicPr>
        <p:blipFill rotWithShape="1">
          <a:blip r:embed="rId3">
            <a:alphaModFix/>
          </a:blip>
          <a:srcRect b="18786" l="10355" r="10355" t="17725"/>
          <a:stretch/>
        </p:blipFill>
        <p:spPr>
          <a:xfrm>
            <a:off x="876500" y="1369675"/>
            <a:ext cx="7391000" cy="3328700"/>
          </a:xfrm>
          <a:prstGeom prst="rect">
            <a:avLst/>
          </a:prstGeom>
          <a:noFill/>
          <a:ln>
            <a:noFill/>
          </a:ln>
        </p:spPr>
      </p:pic>
      <p:sp>
        <p:nvSpPr>
          <p:cNvPr id="128" name="Shape 128"/>
          <p:cNvSpPr txBox="1"/>
          <p:nvPr/>
        </p:nvSpPr>
        <p:spPr>
          <a:xfrm>
            <a:off x="5081400" y="4875025"/>
            <a:ext cx="4062600" cy="268500"/>
          </a:xfrm>
          <a:prstGeom prst="rect">
            <a:avLst/>
          </a:prstGeom>
          <a:noFill/>
          <a:ln>
            <a:noFill/>
          </a:ln>
        </p:spPr>
        <p:txBody>
          <a:bodyPr anchorCtr="0" anchor="t" bIns="91425" lIns="91425" rIns="91425" wrap="square" tIns="91425">
            <a:noAutofit/>
          </a:bodyPr>
          <a:lstStyle/>
          <a:p>
            <a:pPr lvl="0">
              <a:spcBef>
                <a:spcPts val="0"/>
              </a:spcBef>
              <a:buNone/>
            </a:pPr>
            <a:r>
              <a:rPr lang="en" sz="600">
                <a:solidFill>
                  <a:srgbClr val="0B5394"/>
                </a:solidFill>
              </a:rPr>
              <a:t>https://commons.wikimedia.org/wiki/File:Visualization_of_a_population_evolving_in_a_static_fitness_landscape.gif</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Shape 133"/>
          <p:cNvSpPr txBox="1"/>
          <p:nvPr>
            <p:ph idx="4294967295" type="title"/>
          </p:nvPr>
        </p:nvSpPr>
        <p:spPr>
          <a:xfrm>
            <a:off x="792000" y="196950"/>
            <a:ext cx="7560000" cy="682500"/>
          </a:xfrm>
          <a:prstGeom prst="rect">
            <a:avLst/>
          </a:prstGeom>
        </p:spPr>
        <p:txBody>
          <a:bodyPr anchorCtr="0" anchor="t" bIns="91425" lIns="91425" rIns="91425" wrap="square" tIns="91425">
            <a:noAutofit/>
          </a:bodyPr>
          <a:lstStyle/>
          <a:p>
            <a:pPr lvl="0" rtl="0">
              <a:spcBef>
                <a:spcPts val="0"/>
              </a:spcBef>
              <a:buNone/>
            </a:pPr>
            <a:r>
              <a:rPr lang="en" sz="3000"/>
              <a:t>Surface Distribution - </a:t>
            </a:r>
            <a:r>
              <a:rPr i="1" lang="en" sz="3000"/>
              <a:t>Bivariate Normal</a:t>
            </a:r>
          </a:p>
        </p:txBody>
      </p:sp>
      <p:pic>
        <p:nvPicPr>
          <p:cNvPr descr="Multivariate_Gaussian_edited.png" id="134" name="Shape 134"/>
          <p:cNvPicPr preferRelativeResize="0"/>
          <p:nvPr/>
        </p:nvPicPr>
        <p:blipFill rotWithShape="1">
          <a:blip r:embed="rId3">
            <a:alphaModFix/>
          </a:blip>
          <a:srcRect b="6908" l="0" r="0" t="23448"/>
          <a:stretch/>
        </p:blipFill>
        <p:spPr>
          <a:xfrm>
            <a:off x="3176475" y="1419475"/>
            <a:ext cx="5806499" cy="2527450"/>
          </a:xfrm>
          <a:prstGeom prst="rect">
            <a:avLst/>
          </a:prstGeom>
          <a:noFill/>
          <a:ln>
            <a:noFill/>
          </a:ln>
        </p:spPr>
      </p:pic>
      <p:sp>
        <p:nvSpPr>
          <p:cNvPr id="135" name="Shape 135"/>
          <p:cNvSpPr txBox="1"/>
          <p:nvPr/>
        </p:nvSpPr>
        <p:spPr>
          <a:xfrm>
            <a:off x="0" y="1681500"/>
            <a:ext cx="2754600" cy="20034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073763"/>
              </a:buClr>
              <a:buSzPct val="100000"/>
              <a:buChar char="●"/>
            </a:pPr>
            <a:r>
              <a:rPr i="1" lang="en" sz="1800">
                <a:solidFill>
                  <a:srgbClr val="1155CC"/>
                </a:solidFill>
                <a:highlight>
                  <a:srgbClr val="FFFFFF"/>
                </a:highlight>
              </a:rPr>
              <a:t>x</a:t>
            </a:r>
            <a:r>
              <a:rPr lang="en" sz="1800">
                <a:solidFill>
                  <a:srgbClr val="1155CC"/>
                </a:solidFill>
                <a:highlight>
                  <a:srgbClr val="FFFFFF"/>
                </a:highlight>
              </a:rPr>
              <a:t> </a:t>
            </a:r>
            <a:r>
              <a:rPr lang="en" sz="1800">
                <a:solidFill>
                  <a:srgbClr val="222222"/>
                </a:solidFill>
                <a:highlight>
                  <a:srgbClr val="FFFFFF"/>
                </a:highlight>
              </a:rPr>
              <a:t>and </a:t>
            </a:r>
            <a:r>
              <a:rPr i="1" lang="en" sz="1800">
                <a:solidFill>
                  <a:srgbClr val="990000"/>
                </a:solidFill>
                <a:highlight>
                  <a:srgbClr val="FFFFFF"/>
                </a:highlight>
              </a:rPr>
              <a:t>y</a:t>
            </a:r>
            <a:r>
              <a:rPr lang="en" sz="1800">
                <a:solidFill>
                  <a:srgbClr val="990000"/>
                </a:solidFill>
                <a:highlight>
                  <a:srgbClr val="FFFFFF"/>
                </a:highlight>
              </a:rPr>
              <a:t> </a:t>
            </a:r>
            <a:r>
              <a:rPr lang="en" sz="1800">
                <a:solidFill>
                  <a:srgbClr val="222222"/>
                </a:solidFill>
                <a:highlight>
                  <a:srgbClr val="FFFFFF"/>
                </a:highlight>
              </a:rPr>
              <a:t>are normally distributed values</a:t>
            </a:r>
          </a:p>
          <a:p>
            <a:pPr lvl="0" rtl="0">
              <a:lnSpc>
                <a:spcPct val="115000"/>
              </a:lnSpc>
              <a:spcBef>
                <a:spcPts val="0"/>
              </a:spcBef>
              <a:buNone/>
            </a:pPr>
            <a:r>
              <a:t/>
            </a:r>
            <a:endParaRPr sz="1800">
              <a:solidFill>
                <a:srgbClr val="222222"/>
              </a:solidFill>
              <a:highlight>
                <a:srgbClr val="FFFFFF"/>
              </a:highlight>
            </a:endParaRPr>
          </a:p>
          <a:p>
            <a:pPr indent="-342900" lvl="0" marL="457200" rtl="0">
              <a:lnSpc>
                <a:spcPct val="115000"/>
              </a:lnSpc>
              <a:spcBef>
                <a:spcPts val="0"/>
              </a:spcBef>
              <a:buClr>
                <a:srgbClr val="073763"/>
              </a:buClr>
              <a:buSzPct val="100000"/>
              <a:buChar char="●"/>
            </a:pPr>
            <a:r>
              <a:rPr lang="en" sz="1800">
                <a:solidFill>
                  <a:srgbClr val="222222"/>
                </a:solidFill>
                <a:highlight>
                  <a:srgbClr val="FFFFFF"/>
                </a:highlight>
              </a:rPr>
              <a:t>The sum of </a:t>
            </a:r>
            <a:r>
              <a:rPr i="1" lang="en" sz="1800">
                <a:solidFill>
                  <a:srgbClr val="1155CC"/>
                </a:solidFill>
                <a:highlight>
                  <a:srgbClr val="FFFFFF"/>
                </a:highlight>
              </a:rPr>
              <a:t>x</a:t>
            </a:r>
            <a:r>
              <a:rPr lang="en" sz="1800">
                <a:solidFill>
                  <a:srgbClr val="1155CC"/>
                </a:solidFill>
                <a:highlight>
                  <a:srgbClr val="FFFFFF"/>
                </a:highlight>
              </a:rPr>
              <a:t> </a:t>
            </a:r>
            <a:r>
              <a:rPr lang="en" sz="1800">
                <a:solidFill>
                  <a:srgbClr val="222222"/>
                </a:solidFill>
                <a:highlight>
                  <a:srgbClr val="FFFFFF"/>
                </a:highlight>
              </a:rPr>
              <a:t>and </a:t>
            </a:r>
            <a:r>
              <a:rPr i="1" lang="en" sz="1800">
                <a:solidFill>
                  <a:srgbClr val="990000"/>
                </a:solidFill>
                <a:highlight>
                  <a:srgbClr val="FFFFFF"/>
                </a:highlight>
              </a:rPr>
              <a:t>y</a:t>
            </a:r>
            <a:r>
              <a:rPr lang="en" sz="1800">
                <a:solidFill>
                  <a:srgbClr val="990000"/>
                </a:solidFill>
                <a:highlight>
                  <a:srgbClr val="FFFFFF"/>
                </a:highlight>
              </a:rPr>
              <a:t> </a:t>
            </a:r>
            <a:r>
              <a:rPr lang="en" sz="1800">
                <a:solidFill>
                  <a:srgbClr val="222222"/>
                </a:solidFill>
                <a:highlight>
                  <a:srgbClr val="FFFFFF"/>
                </a:highlight>
              </a:rPr>
              <a:t>form the bivariate normal distribution</a:t>
            </a:r>
          </a:p>
        </p:txBody>
      </p:sp>
      <p:sp>
        <p:nvSpPr>
          <p:cNvPr id="136" name="Shape 136"/>
          <p:cNvSpPr txBox="1"/>
          <p:nvPr/>
        </p:nvSpPr>
        <p:spPr>
          <a:xfrm rot="448230">
            <a:off x="4945579" y="3590469"/>
            <a:ext cx="265352" cy="340628"/>
          </a:xfrm>
          <a:prstGeom prst="rect">
            <a:avLst/>
          </a:prstGeom>
          <a:noFill/>
          <a:ln>
            <a:noFill/>
          </a:ln>
        </p:spPr>
        <p:txBody>
          <a:bodyPr anchorCtr="0" anchor="t" bIns="91425" lIns="91425" rIns="91425" wrap="square" tIns="91425">
            <a:noAutofit/>
          </a:bodyPr>
          <a:lstStyle/>
          <a:p>
            <a:pPr lvl="0">
              <a:spcBef>
                <a:spcPts val="0"/>
              </a:spcBef>
              <a:buNone/>
            </a:pPr>
            <a:r>
              <a:rPr i="1" lang="en" sz="1800">
                <a:solidFill>
                  <a:srgbClr val="1155CC"/>
                </a:solidFill>
              </a:rPr>
              <a:t>x</a:t>
            </a:r>
          </a:p>
        </p:txBody>
      </p:sp>
      <p:sp>
        <p:nvSpPr>
          <p:cNvPr id="137" name="Shape 137"/>
          <p:cNvSpPr txBox="1"/>
          <p:nvPr/>
        </p:nvSpPr>
        <p:spPr>
          <a:xfrm rot="-1776497">
            <a:off x="7469067" y="3409560"/>
            <a:ext cx="265348" cy="340624"/>
          </a:xfrm>
          <a:prstGeom prst="rect">
            <a:avLst/>
          </a:prstGeom>
          <a:noFill/>
          <a:ln>
            <a:noFill/>
          </a:ln>
        </p:spPr>
        <p:txBody>
          <a:bodyPr anchorCtr="0" anchor="t" bIns="91425" lIns="91425" rIns="91425" wrap="square" tIns="91425">
            <a:noAutofit/>
          </a:bodyPr>
          <a:lstStyle/>
          <a:p>
            <a:pPr lvl="0" rtl="0">
              <a:spcBef>
                <a:spcPts val="0"/>
              </a:spcBef>
              <a:buNone/>
            </a:pPr>
            <a:r>
              <a:rPr i="1" lang="en" sz="1800">
                <a:solidFill>
                  <a:srgbClr val="990000"/>
                </a:solidFill>
              </a:rPr>
              <a:t>y</a:t>
            </a:r>
          </a:p>
        </p:txBody>
      </p:sp>
      <p:sp>
        <p:nvSpPr>
          <p:cNvPr id="138" name="Shape 138"/>
          <p:cNvSpPr txBox="1"/>
          <p:nvPr/>
        </p:nvSpPr>
        <p:spPr>
          <a:xfrm>
            <a:off x="932525" y="3793325"/>
            <a:ext cx="2646000" cy="509100"/>
          </a:xfrm>
          <a:prstGeom prst="rect">
            <a:avLst/>
          </a:prstGeom>
          <a:noFill/>
          <a:ln>
            <a:noFill/>
          </a:ln>
        </p:spPr>
        <p:txBody>
          <a:bodyPr anchorCtr="0" anchor="t" bIns="91425" lIns="91425" rIns="91425" wrap="square" tIns="91425">
            <a:noAutofit/>
          </a:bodyPr>
          <a:lstStyle/>
          <a:p>
            <a:pPr lvl="0">
              <a:spcBef>
                <a:spcPts val="0"/>
              </a:spcBef>
              <a:buNone/>
            </a:pPr>
            <a:r>
              <a:rPr lang="en" sz="1800">
                <a:solidFill>
                  <a:srgbClr val="1155CC"/>
                </a:solidFill>
              </a:rPr>
              <a:t>N(&lt;x&gt;,σₓ)</a:t>
            </a:r>
            <a:r>
              <a:rPr lang="en" sz="1800"/>
              <a:t>+ </a:t>
            </a:r>
            <a:r>
              <a:rPr lang="en" sz="1800">
                <a:solidFill>
                  <a:srgbClr val="990000"/>
                </a:solidFill>
              </a:rPr>
              <a:t>N(&lt;y&gt;,σᵧ)</a:t>
            </a:r>
          </a:p>
        </p:txBody>
      </p:sp>
      <p:sp>
        <p:nvSpPr>
          <p:cNvPr id="139" name="Shape 139"/>
          <p:cNvSpPr txBox="1"/>
          <p:nvPr/>
        </p:nvSpPr>
        <p:spPr>
          <a:xfrm>
            <a:off x="594425" y="3793313"/>
            <a:ext cx="338100" cy="474900"/>
          </a:xfrm>
          <a:prstGeom prst="rect">
            <a:avLst/>
          </a:prstGeom>
          <a:noFill/>
          <a:ln>
            <a:noFill/>
          </a:ln>
        </p:spPr>
        <p:txBody>
          <a:bodyPr anchorCtr="0" anchor="t" bIns="91425" lIns="91425" rIns="91425" wrap="square" tIns="91425">
            <a:noAutofit/>
          </a:bodyPr>
          <a:lstStyle/>
          <a:p>
            <a:pPr indent="-355600" lvl="0" marL="457200" rtl="0">
              <a:spcBef>
                <a:spcPts val="0"/>
              </a:spcBef>
              <a:buSzPct val="100000"/>
              <a:buChar char="➔"/>
            </a:pPr>
            <a:r>
              <a:t/>
            </a:r>
            <a:endParaRPr sz="2000">
              <a:solidFill>
                <a:srgbClr val="073763"/>
              </a:solidFill>
            </a:endParaRPr>
          </a:p>
        </p:txBody>
      </p:sp>
      <p:sp>
        <p:nvSpPr>
          <p:cNvPr id="140" name="Shape 140"/>
          <p:cNvSpPr txBox="1"/>
          <p:nvPr/>
        </p:nvSpPr>
        <p:spPr>
          <a:xfrm rot="-5400000">
            <a:off x="2981975" y="2102238"/>
            <a:ext cx="724800" cy="468300"/>
          </a:xfrm>
          <a:prstGeom prst="rect">
            <a:avLst/>
          </a:prstGeom>
          <a:noFill/>
          <a:ln>
            <a:noFill/>
          </a:ln>
        </p:spPr>
        <p:txBody>
          <a:bodyPr anchorCtr="0" anchor="t" bIns="91425" lIns="91425" rIns="91425" wrap="square" tIns="91425">
            <a:noAutofit/>
          </a:bodyPr>
          <a:lstStyle/>
          <a:p>
            <a:pPr lvl="0">
              <a:spcBef>
                <a:spcPts val="0"/>
              </a:spcBef>
              <a:buNone/>
            </a:pPr>
            <a:r>
              <a:rPr i="1" lang="en" sz="1800">
                <a:solidFill>
                  <a:srgbClr val="1155CC"/>
                </a:solidFill>
              </a:rPr>
              <a:t>x</a:t>
            </a:r>
            <a:r>
              <a:rPr i="1" lang="en" sz="1800">
                <a:solidFill>
                  <a:srgbClr val="1155CC"/>
                </a:solidFill>
              </a:rPr>
              <a:t> </a:t>
            </a:r>
            <a:r>
              <a:rPr i="1" lang="en" sz="1800"/>
              <a:t>+ </a:t>
            </a:r>
            <a:r>
              <a:rPr i="1" lang="en" sz="1800">
                <a:solidFill>
                  <a:srgbClr val="990000"/>
                </a:solidFill>
              </a:rPr>
              <a:t>y</a:t>
            </a:r>
          </a:p>
        </p:txBody>
      </p:sp>
      <p:sp>
        <p:nvSpPr>
          <p:cNvPr id="141" name="Shape 141"/>
          <p:cNvSpPr txBox="1"/>
          <p:nvPr/>
        </p:nvSpPr>
        <p:spPr>
          <a:xfrm>
            <a:off x="6685200" y="4855500"/>
            <a:ext cx="2458800" cy="288000"/>
          </a:xfrm>
          <a:prstGeom prst="rect">
            <a:avLst/>
          </a:prstGeom>
          <a:noFill/>
          <a:ln>
            <a:noFill/>
          </a:ln>
        </p:spPr>
        <p:txBody>
          <a:bodyPr anchorCtr="0" anchor="t" bIns="91425" lIns="91425" rIns="91425" wrap="square" tIns="91425">
            <a:noAutofit/>
          </a:bodyPr>
          <a:lstStyle/>
          <a:p>
            <a:pPr lvl="0" rtl="0">
              <a:spcBef>
                <a:spcPts val="0"/>
              </a:spcBef>
              <a:buNone/>
            </a:pPr>
            <a:r>
              <a:rPr lang="en" sz="600">
                <a:solidFill>
                  <a:srgbClr val="0B5394"/>
                </a:solidFill>
              </a:rPr>
              <a:t>https://commons.wikimedia.org/wiki/File:Multivariate_Gaussian.png</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Shape 146"/>
          <p:cNvSpPr txBox="1"/>
          <p:nvPr>
            <p:ph idx="4294967295" type="title"/>
          </p:nvPr>
        </p:nvSpPr>
        <p:spPr>
          <a:xfrm>
            <a:off x="792000" y="196950"/>
            <a:ext cx="7560000" cy="682500"/>
          </a:xfrm>
          <a:prstGeom prst="rect">
            <a:avLst/>
          </a:prstGeom>
        </p:spPr>
        <p:txBody>
          <a:bodyPr anchorCtr="0" anchor="t" bIns="91425" lIns="91425" rIns="91425" wrap="square" tIns="91425">
            <a:noAutofit/>
          </a:bodyPr>
          <a:lstStyle/>
          <a:p>
            <a:pPr lvl="0" rtl="0">
              <a:spcBef>
                <a:spcPts val="0"/>
              </a:spcBef>
              <a:buNone/>
            </a:pPr>
            <a:r>
              <a:rPr lang="en" sz="3000"/>
              <a:t>Surface Distribution - </a:t>
            </a:r>
            <a:r>
              <a:rPr i="1" lang="en" sz="3000"/>
              <a:t>Bivariate Normal</a:t>
            </a:r>
          </a:p>
        </p:txBody>
      </p:sp>
      <p:pic>
        <p:nvPicPr>
          <p:cNvPr descr="Multivariate_Gaussian_edited.png" id="147" name="Shape 147"/>
          <p:cNvPicPr preferRelativeResize="0"/>
          <p:nvPr/>
        </p:nvPicPr>
        <p:blipFill rotWithShape="1">
          <a:blip r:embed="rId3">
            <a:alphaModFix/>
          </a:blip>
          <a:srcRect b="6908" l="0" r="0" t="23448"/>
          <a:stretch/>
        </p:blipFill>
        <p:spPr>
          <a:xfrm>
            <a:off x="3176475" y="1419475"/>
            <a:ext cx="5806499" cy="2527450"/>
          </a:xfrm>
          <a:prstGeom prst="rect">
            <a:avLst/>
          </a:prstGeom>
          <a:noFill/>
          <a:ln>
            <a:noFill/>
          </a:ln>
        </p:spPr>
      </p:pic>
      <p:sp>
        <p:nvSpPr>
          <p:cNvPr id="148" name="Shape 148"/>
          <p:cNvSpPr txBox="1"/>
          <p:nvPr/>
        </p:nvSpPr>
        <p:spPr>
          <a:xfrm rot="447863">
            <a:off x="4812724" y="3593936"/>
            <a:ext cx="584251" cy="340628"/>
          </a:xfrm>
          <a:prstGeom prst="rect">
            <a:avLst/>
          </a:prstGeom>
          <a:noFill/>
          <a:ln>
            <a:noFill/>
          </a:ln>
        </p:spPr>
        <p:txBody>
          <a:bodyPr anchorCtr="0" anchor="t" bIns="91425" lIns="91425" rIns="91425" wrap="square" tIns="91425">
            <a:noAutofit/>
          </a:bodyPr>
          <a:lstStyle/>
          <a:p>
            <a:pPr lvl="0" rtl="0">
              <a:spcBef>
                <a:spcPts val="0"/>
              </a:spcBef>
              <a:buNone/>
            </a:pPr>
            <a:r>
              <a:rPr i="1" lang="en">
                <a:solidFill>
                  <a:srgbClr val="1155CC"/>
                </a:solidFill>
              </a:rPr>
              <a:t>DVM</a:t>
            </a:r>
          </a:p>
        </p:txBody>
      </p:sp>
      <p:sp>
        <p:nvSpPr>
          <p:cNvPr id="149" name="Shape 149"/>
          <p:cNvSpPr txBox="1"/>
          <p:nvPr/>
        </p:nvSpPr>
        <p:spPr>
          <a:xfrm rot="-1776192">
            <a:off x="7165367" y="3426682"/>
            <a:ext cx="812566" cy="340624"/>
          </a:xfrm>
          <a:prstGeom prst="rect">
            <a:avLst/>
          </a:prstGeom>
          <a:noFill/>
          <a:ln>
            <a:noFill/>
          </a:ln>
        </p:spPr>
        <p:txBody>
          <a:bodyPr anchorCtr="0" anchor="t" bIns="91425" lIns="91425" rIns="91425" wrap="square" tIns="91425">
            <a:noAutofit/>
          </a:bodyPr>
          <a:lstStyle/>
          <a:p>
            <a:pPr lvl="0" rtl="0">
              <a:spcBef>
                <a:spcPts val="0"/>
              </a:spcBef>
              <a:buNone/>
            </a:pPr>
            <a:r>
              <a:rPr i="1" lang="en">
                <a:solidFill>
                  <a:srgbClr val="990000"/>
                </a:solidFill>
              </a:rPr>
              <a:t>Melanin</a:t>
            </a:r>
          </a:p>
        </p:txBody>
      </p:sp>
      <p:sp>
        <p:nvSpPr>
          <p:cNvPr id="150" name="Shape 150"/>
          <p:cNvSpPr txBox="1"/>
          <p:nvPr/>
        </p:nvSpPr>
        <p:spPr>
          <a:xfrm rot="-5400000">
            <a:off x="2666175" y="2358300"/>
            <a:ext cx="1447500" cy="426900"/>
          </a:xfrm>
          <a:prstGeom prst="rect">
            <a:avLst/>
          </a:prstGeom>
          <a:noFill/>
          <a:ln>
            <a:noFill/>
          </a:ln>
        </p:spPr>
        <p:txBody>
          <a:bodyPr anchorCtr="0" anchor="t" bIns="91425" lIns="91425" rIns="91425" wrap="square" tIns="91425">
            <a:noAutofit/>
          </a:bodyPr>
          <a:lstStyle/>
          <a:p>
            <a:pPr lvl="0" rtl="0">
              <a:spcBef>
                <a:spcPts val="0"/>
              </a:spcBef>
              <a:buNone/>
            </a:pPr>
            <a:r>
              <a:rPr i="1" lang="en">
                <a:solidFill>
                  <a:srgbClr val="990000"/>
                </a:solidFill>
              </a:rPr>
              <a:t>Melanin</a:t>
            </a:r>
            <a:r>
              <a:rPr lang="en">
                <a:solidFill>
                  <a:srgbClr val="990000"/>
                </a:solidFill>
              </a:rPr>
              <a:t> </a:t>
            </a:r>
            <a:r>
              <a:rPr lang="en"/>
              <a:t>+</a:t>
            </a:r>
            <a:r>
              <a:rPr lang="en">
                <a:solidFill>
                  <a:srgbClr val="990000"/>
                </a:solidFill>
              </a:rPr>
              <a:t> </a:t>
            </a:r>
            <a:r>
              <a:rPr i="1" lang="en">
                <a:solidFill>
                  <a:srgbClr val="1155CC"/>
                </a:solidFill>
              </a:rPr>
              <a:t>DVM</a:t>
            </a:r>
          </a:p>
        </p:txBody>
      </p:sp>
      <p:sp>
        <p:nvSpPr>
          <p:cNvPr id="151" name="Shape 151"/>
          <p:cNvSpPr txBox="1"/>
          <p:nvPr/>
        </p:nvSpPr>
        <p:spPr>
          <a:xfrm>
            <a:off x="0" y="1681500"/>
            <a:ext cx="3075900" cy="20034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073763"/>
              </a:buClr>
              <a:buSzPct val="100000"/>
              <a:buChar char="●"/>
            </a:pPr>
            <a:r>
              <a:rPr lang="en" sz="1800">
                <a:solidFill>
                  <a:srgbClr val="990000"/>
                </a:solidFill>
              </a:rPr>
              <a:t>Melanin</a:t>
            </a:r>
            <a:r>
              <a:rPr lang="en" sz="1800">
                <a:solidFill>
                  <a:srgbClr val="1155CC"/>
                </a:solidFill>
              </a:rPr>
              <a:t> </a:t>
            </a:r>
            <a:r>
              <a:rPr lang="en" sz="1800">
                <a:solidFill>
                  <a:srgbClr val="222222"/>
                </a:solidFill>
              </a:rPr>
              <a:t>and </a:t>
            </a:r>
            <a:r>
              <a:rPr lang="en" sz="1800">
                <a:solidFill>
                  <a:srgbClr val="1155CC"/>
                </a:solidFill>
              </a:rPr>
              <a:t>DVM</a:t>
            </a:r>
            <a:r>
              <a:rPr lang="en" sz="1800">
                <a:solidFill>
                  <a:srgbClr val="990000"/>
                </a:solidFill>
                <a:highlight>
                  <a:srgbClr val="FFFFFF"/>
                </a:highlight>
              </a:rPr>
              <a:t> </a:t>
            </a:r>
            <a:r>
              <a:rPr lang="en" sz="1800">
                <a:solidFill>
                  <a:srgbClr val="222222"/>
                </a:solidFill>
                <a:highlight>
                  <a:srgbClr val="FFFFFF"/>
                </a:highlight>
              </a:rPr>
              <a:t>are normally distributed trait values</a:t>
            </a:r>
          </a:p>
          <a:p>
            <a:pPr lvl="0" rtl="0">
              <a:lnSpc>
                <a:spcPct val="115000"/>
              </a:lnSpc>
              <a:spcBef>
                <a:spcPts val="0"/>
              </a:spcBef>
              <a:buNone/>
            </a:pPr>
            <a:r>
              <a:t/>
            </a:r>
            <a:endParaRPr sz="1800">
              <a:solidFill>
                <a:srgbClr val="222222"/>
              </a:solidFill>
              <a:highlight>
                <a:srgbClr val="FFFFFF"/>
              </a:highlight>
            </a:endParaRPr>
          </a:p>
          <a:p>
            <a:pPr indent="-342900" lvl="0" marL="457200" rtl="0">
              <a:lnSpc>
                <a:spcPct val="115000"/>
              </a:lnSpc>
              <a:spcBef>
                <a:spcPts val="0"/>
              </a:spcBef>
              <a:buClr>
                <a:srgbClr val="073763"/>
              </a:buClr>
              <a:buSzPct val="100000"/>
              <a:buChar char="●"/>
            </a:pPr>
            <a:r>
              <a:rPr lang="en" sz="1800">
                <a:solidFill>
                  <a:srgbClr val="222222"/>
                </a:solidFill>
                <a:highlight>
                  <a:srgbClr val="FFFFFF"/>
                </a:highlight>
              </a:rPr>
              <a:t>The sum of </a:t>
            </a:r>
            <a:r>
              <a:rPr lang="en" sz="1800">
                <a:solidFill>
                  <a:srgbClr val="990000"/>
                </a:solidFill>
              </a:rPr>
              <a:t>Melanin</a:t>
            </a:r>
            <a:r>
              <a:rPr lang="en" sz="1800">
                <a:solidFill>
                  <a:srgbClr val="1155CC"/>
                </a:solidFill>
              </a:rPr>
              <a:t> </a:t>
            </a:r>
            <a:r>
              <a:rPr lang="en" sz="1800">
                <a:solidFill>
                  <a:srgbClr val="222222"/>
                </a:solidFill>
              </a:rPr>
              <a:t>and </a:t>
            </a:r>
            <a:r>
              <a:rPr lang="en" sz="1800">
                <a:solidFill>
                  <a:srgbClr val="1155CC"/>
                </a:solidFill>
              </a:rPr>
              <a:t>DVM</a:t>
            </a:r>
            <a:r>
              <a:rPr lang="en" sz="1800">
                <a:solidFill>
                  <a:srgbClr val="990000"/>
                </a:solidFill>
                <a:highlight>
                  <a:srgbClr val="FFFFFF"/>
                </a:highlight>
              </a:rPr>
              <a:t> </a:t>
            </a:r>
            <a:r>
              <a:rPr lang="en" sz="1800">
                <a:solidFill>
                  <a:srgbClr val="222222"/>
                </a:solidFill>
                <a:highlight>
                  <a:srgbClr val="FFFFFF"/>
                </a:highlight>
              </a:rPr>
              <a:t>form the bivariate normal distribution</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idx="4294967295" type="title"/>
          </p:nvPr>
        </p:nvSpPr>
        <p:spPr>
          <a:xfrm>
            <a:off x="1385400" y="172575"/>
            <a:ext cx="6373200" cy="676500"/>
          </a:xfrm>
          <a:prstGeom prst="rect">
            <a:avLst/>
          </a:prstGeom>
        </p:spPr>
        <p:txBody>
          <a:bodyPr anchorCtr="0" anchor="t" bIns="91425" lIns="91425" rIns="91425" wrap="square" tIns="91425">
            <a:noAutofit/>
          </a:bodyPr>
          <a:lstStyle/>
          <a:p>
            <a:pPr lvl="0" rtl="0">
              <a:spcBef>
                <a:spcPts val="0"/>
              </a:spcBef>
              <a:buNone/>
            </a:pPr>
            <a:r>
              <a:rPr lang="en" sz="3000"/>
              <a:t>Central Concept - </a:t>
            </a:r>
            <a:r>
              <a:rPr i="1" lang="en" sz="3000"/>
              <a:t>Fitness Surface</a:t>
            </a:r>
          </a:p>
        </p:txBody>
      </p:sp>
      <p:pic>
        <p:nvPicPr>
          <p:cNvPr descr="fitness.PNG" id="157" name="Shape 157"/>
          <p:cNvPicPr preferRelativeResize="0"/>
          <p:nvPr/>
        </p:nvPicPr>
        <p:blipFill>
          <a:blip r:embed="rId3">
            <a:alphaModFix/>
          </a:blip>
          <a:stretch>
            <a:fillRect/>
          </a:stretch>
        </p:blipFill>
        <p:spPr>
          <a:xfrm>
            <a:off x="111297" y="4015800"/>
            <a:ext cx="4574504" cy="676500"/>
          </a:xfrm>
          <a:prstGeom prst="rect">
            <a:avLst/>
          </a:prstGeom>
          <a:noFill/>
          <a:ln>
            <a:noFill/>
          </a:ln>
        </p:spPr>
      </p:pic>
      <p:sp>
        <p:nvSpPr>
          <p:cNvPr id="158" name="Shape 158"/>
          <p:cNvSpPr txBox="1"/>
          <p:nvPr/>
        </p:nvSpPr>
        <p:spPr>
          <a:xfrm>
            <a:off x="0" y="1681500"/>
            <a:ext cx="3893100" cy="2003400"/>
          </a:xfrm>
          <a:prstGeom prst="rect">
            <a:avLst/>
          </a:prstGeom>
          <a:noFill/>
          <a:ln>
            <a:noFill/>
          </a:ln>
        </p:spPr>
        <p:txBody>
          <a:bodyPr anchorCtr="0" anchor="t" bIns="91425" lIns="91425" rIns="91425" wrap="square" tIns="91425">
            <a:noAutofit/>
          </a:bodyPr>
          <a:lstStyle/>
          <a:p>
            <a:pPr indent="-342900" lvl="0" marL="457200" rtl="0">
              <a:lnSpc>
                <a:spcPct val="115000"/>
              </a:lnSpc>
              <a:spcBef>
                <a:spcPts val="0"/>
              </a:spcBef>
              <a:buClr>
                <a:srgbClr val="073763"/>
              </a:buClr>
              <a:buSzPct val="100000"/>
              <a:buChar char="●"/>
            </a:pPr>
            <a:r>
              <a:rPr lang="en" sz="1800">
                <a:solidFill>
                  <a:srgbClr val="990000"/>
                </a:solidFill>
              </a:rPr>
              <a:t>Melanin</a:t>
            </a:r>
            <a:r>
              <a:rPr lang="en" sz="1800">
                <a:solidFill>
                  <a:srgbClr val="1155CC"/>
                </a:solidFill>
                <a:highlight>
                  <a:srgbClr val="FFFFFF"/>
                </a:highlight>
              </a:rPr>
              <a:t> </a:t>
            </a:r>
            <a:r>
              <a:rPr lang="en" sz="1800">
                <a:solidFill>
                  <a:srgbClr val="222222"/>
                </a:solidFill>
                <a:highlight>
                  <a:srgbClr val="FFFFFF"/>
                </a:highlight>
              </a:rPr>
              <a:t>and </a:t>
            </a:r>
            <a:r>
              <a:rPr lang="en" sz="1800">
                <a:solidFill>
                  <a:srgbClr val="1155CC"/>
                </a:solidFill>
                <a:highlight>
                  <a:srgbClr val="FFFFFF"/>
                </a:highlight>
              </a:rPr>
              <a:t>DVM</a:t>
            </a:r>
            <a:r>
              <a:rPr lang="en" sz="1800">
                <a:solidFill>
                  <a:srgbClr val="990000"/>
                </a:solidFill>
                <a:highlight>
                  <a:srgbClr val="FFFFFF"/>
                </a:highlight>
              </a:rPr>
              <a:t> </a:t>
            </a:r>
            <a:r>
              <a:rPr lang="en" sz="1800">
                <a:solidFill>
                  <a:srgbClr val="222222"/>
                </a:solidFill>
                <a:highlight>
                  <a:srgbClr val="FFFFFF"/>
                </a:highlight>
              </a:rPr>
              <a:t>are normally distributed trait </a:t>
            </a:r>
            <a:r>
              <a:rPr lang="en" sz="1800">
                <a:solidFill>
                  <a:srgbClr val="222222"/>
                </a:solidFill>
                <a:highlight>
                  <a:srgbClr val="FFFFFF"/>
                </a:highlight>
              </a:rPr>
              <a:t>values</a:t>
            </a:r>
          </a:p>
          <a:p>
            <a:pPr lvl="0" rtl="0">
              <a:lnSpc>
                <a:spcPct val="115000"/>
              </a:lnSpc>
              <a:spcBef>
                <a:spcPts val="0"/>
              </a:spcBef>
              <a:buNone/>
            </a:pPr>
            <a:r>
              <a:t/>
            </a:r>
            <a:endParaRPr sz="1800">
              <a:solidFill>
                <a:srgbClr val="222222"/>
              </a:solidFill>
              <a:highlight>
                <a:srgbClr val="FFFFFF"/>
              </a:highlight>
            </a:endParaRPr>
          </a:p>
          <a:p>
            <a:pPr indent="-342900" lvl="0" marL="457200" rtl="0">
              <a:lnSpc>
                <a:spcPct val="115000"/>
              </a:lnSpc>
              <a:spcBef>
                <a:spcPts val="0"/>
              </a:spcBef>
              <a:buClr>
                <a:srgbClr val="073763"/>
              </a:buClr>
              <a:buSzPct val="100000"/>
              <a:buChar char="●"/>
            </a:pPr>
            <a:r>
              <a:rPr lang="en" sz="1800">
                <a:solidFill>
                  <a:srgbClr val="222222"/>
                </a:solidFill>
                <a:highlight>
                  <a:srgbClr val="FFFFFF"/>
                </a:highlight>
              </a:rPr>
              <a:t>The sum of </a:t>
            </a:r>
            <a:r>
              <a:rPr lang="en" sz="1800">
                <a:solidFill>
                  <a:srgbClr val="990000"/>
                </a:solidFill>
              </a:rPr>
              <a:t>Melanin</a:t>
            </a:r>
            <a:r>
              <a:rPr lang="en" sz="1800">
                <a:solidFill>
                  <a:srgbClr val="1155CC"/>
                </a:solidFill>
              </a:rPr>
              <a:t> </a:t>
            </a:r>
            <a:r>
              <a:rPr lang="en" sz="1800">
                <a:solidFill>
                  <a:srgbClr val="222222"/>
                </a:solidFill>
              </a:rPr>
              <a:t>and </a:t>
            </a:r>
            <a:r>
              <a:rPr lang="en" sz="1800">
                <a:solidFill>
                  <a:srgbClr val="1155CC"/>
                </a:solidFill>
              </a:rPr>
              <a:t>DVM</a:t>
            </a:r>
            <a:r>
              <a:rPr lang="en" sz="1800">
                <a:solidFill>
                  <a:srgbClr val="990000"/>
                </a:solidFill>
                <a:highlight>
                  <a:srgbClr val="FFFFFF"/>
                </a:highlight>
              </a:rPr>
              <a:t> </a:t>
            </a:r>
            <a:r>
              <a:rPr lang="en" sz="1800">
                <a:solidFill>
                  <a:srgbClr val="222222"/>
                </a:solidFill>
                <a:highlight>
                  <a:srgbClr val="FFFFFF"/>
                </a:highlight>
              </a:rPr>
              <a:t>form the bivariate normal distribution</a:t>
            </a:r>
          </a:p>
        </p:txBody>
      </p:sp>
      <p:sp>
        <p:nvSpPr>
          <p:cNvPr id="159" name="Shape 159"/>
          <p:cNvSpPr/>
          <p:nvPr/>
        </p:nvSpPr>
        <p:spPr>
          <a:xfrm>
            <a:off x="664050" y="3979500"/>
            <a:ext cx="1992300" cy="749100"/>
          </a:xfrm>
          <a:prstGeom prst="roundRect">
            <a:avLst>
              <a:gd fmla="val 16667" name="adj"/>
            </a:avLst>
          </a:prstGeom>
          <a:noFill/>
          <a:ln cap="flat" cmpd="sng" w="9525">
            <a:solidFill>
              <a:srgbClr val="99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solidFill>
                <a:srgbClr val="1155CC"/>
              </a:solidFill>
            </a:endParaRPr>
          </a:p>
        </p:txBody>
      </p:sp>
      <p:pic>
        <p:nvPicPr>
          <p:cNvPr descr="FitnessFunction3d.png" id="160" name="Shape 160"/>
          <p:cNvPicPr preferRelativeResize="0"/>
          <p:nvPr/>
        </p:nvPicPr>
        <p:blipFill rotWithShape="1">
          <a:blip r:embed="rId4">
            <a:alphaModFix/>
          </a:blip>
          <a:srcRect b="10339" l="20426" r="29690" t="20408"/>
          <a:stretch/>
        </p:blipFill>
        <p:spPr>
          <a:xfrm>
            <a:off x="4629500" y="1039400"/>
            <a:ext cx="3946975" cy="3885274"/>
          </a:xfrm>
          <a:prstGeom prst="rect">
            <a:avLst/>
          </a:prstGeom>
          <a:noFill/>
          <a:ln>
            <a:noFill/>
          </a:ln>
        </p:spPr>
      </p:pic>
      <p:sp>
        <p:nvSpPr>
          <p:cNvPr id="161" name="Shape 161"/>
          <p:cNvSpPr/>
          <p:nvPr/>
        </p:nvSpPr>
        <p:spPr>
          <a:xfrm>
            <a:off x="2864275" y="3979500"/>
            <a:ext cx="1992300" cy="749100"/>
          </a:xfrm>
          <a:prstGeom prst="roundRect">
            <a:avLst>
              <a:gd fmla="val 16667" name="adj"/>
            </a:avLst>
          </a:prstGeom>
          <a:noFill/>
          <a:ln cap="flat" cmpd="sng" w="9525">
            <a:solidFill>
              <a:srgbClr val="1155CC"/>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pic>
        <p:nvPicPr>
          <p:cNvPr descr="FitnessFunction3d.png" id="162" name="Shape 162"/>
          <p:cNvPicPr preferRelativeResize="0"/>
          <p:nvPr/>
        </p:nvPicPr>
        <p:blipFill rotWithShape="1">
          <a:blip r:embed="rId4">
            <a:alphaModFix/>
          </a:blip>
          <a:srcRect b="8223" l="90566" r="0" t="13609"/>
          <a:stretch/>
        </p:blipFill>
        <p:spPr>
          <a:xfrm>
            <a:off x="8576475" y="1449200"/>
            <a:ext cx="488375" cy="2869599"/>
          </a:xfrm>
          <a:prstGeom prst="rect">
            <a:avLst/>
          </a:prstGeom>
          <a:noFill/>
          <a:ln>
            <a:noFill/>
          </a:ln>
        </p:spPr>
      </p:pic>
      <p:pic>
        <p:nvPicPr>
          <p:cNvPr descr="FitnessFunction3d.png" id="163" name="Shape 163"/>
          <p:cNvPicPr preferRelativeResize="0"/>
          <p:nvPr/>
        </p:nvPicPr>
        <p:blipFill rotWithShape="1">
          <a:blip r:embed="rId4">
            <a:alphaModFix/>
          </a:blip>
          <a:srcRect b="91058" l="40548" r="40409" t="1984"/>
          <a:stretch/>
        </p:blipFill>
        <p:spPr>
          <a:xfrm>
            <a:off x="5928537" y="689975"/>
            <a:ext cx="1348901" cy="349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